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3" r:id="rId3"/>
    <p:sldId id="278" r:id="rId4"/>
    <p:sldId id="257" r:id="rId5"/>
    <p:sldId id="275" r:id="rId6"/>
    <p:sldId id="279" r:id="rId7"/>
    <p:sldId id="280" r:id="rId8"/>
    <p:sldId id="264" r:id="rId9"/>
    <p:sldId id="284" r:id="rId10"/>
    <p:sldId id="281" r:id="rId11"/>
    <p:sldId id="286" r:id="rId12"/>
    <p:sldId id="285" r:id="rId13"/>
    <p:sldId id="282" r:id="rId14"/>
    <p:sldId id="265"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92033" autoAdjust="0"/>
  </p:normalViewPr>
  <p:slideViewPr>
    <p:cSldViewPr snapToGrid="0">
      <p:cViewPr>
        <p:scale>
          <a:sx n="61" d="100"/>
          <a:sy n="61" d="100"/>
        </p:scale>
        <p:origin x="210" y="42"/>
      </p:cViewPr>
      <p:guideLst/>
    </p:cSldViewPr>
  </p:slideViewPr>
  <p:notesTextViewPr>
    <p:cViewPr>
      <p:scale>
        <a:sx n="1" d="1"/>
        <a:sy n="1" d="1"/>
      </p:scale>
      <p:origin x="0" y="0"/>
    </p:cViewPr>
  </p:notesTextViewPr>
  <p:notesViewPr>
    <p:cSldViewPr snapToGrid="0">
      <p:cViewPr>
        <p:scale>
          <a:sx n="110" d="100"/>
          <a:sy n="110" d="100"/>
        </p:scale>
        <p:origin x="1181" y="-358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761867-0CF1-44B2-89B3-D6626AC62A70}"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C4604-A210-437C-AA1F-F12C2F3A7CCA}" type="slidenum">
              <a:rPr lang="en-US" smtClean="0"/>
              <a:t>‹#›</a:t>
            </a:fld>
            <a:endParaRPr lang="en-US"/>
          </a:p>
        </p:txBody>
      </p:sp>
    </p:spTree>
    <p:extLst>
      <p:ext uri="{BB962C8B-B14F-4D97-AF65-F5344CB8AC3E}">
        <p14:creationId xmlns:p14="http://schemas.microsoft.com/office/powerpoint/2010/main" val="3865660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EC4604-A210-437C-AA1F-F12C2F3A7CCA}" type="slidenum">
              <a:rPr lang="en-US" smtClean="0"/>
              <a:t>1</a:t>
            </a:fld>
            <a:endParaRPr lang="en-US"/>
          </a:p>
        </p:txBody>
      </p:sp>
    </p:spTree>
    <p:extLst>
      <p:ext uri="{BB962C8B-B14F-4D97-AF65-F5344CB8AC3E}">
        <p14:creationId xmlns:p14="http://schemas.microsoft.com/office/powerpoint/2010/main" val="284946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EC4604-A210-437C-AA1F-F12C2F3A7CCA}" type="slidenum">
              <a:rPr lang="en-US" smtClean="0"/>
              <a:t>4</a:t>
            </a:fld>
            <a:endParaRPr lang="en-US"/>
          </a:p>
        </p:txBody>
      </p:sp>
    </p:spTree>
    <p:extLst>
      <p:ext uri="{BB962C8B-B14F-4D97-AF65-F5344CB8AC3E}">
        <p14:creationId xmlns:p14="http://schemas.microsoft.com/office/powerpoint/2010/main" val="589912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3f35bca82c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3f35bca82c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g33f35bca82c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423408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407911d6c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407911d6c8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59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71B13-35F3-49FA-1B14-96657203E6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A870B64-8EAD-DF98-F52C-130FB43D5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330311-E077-3A90-6A49-5B9D2CE8BD9D}"/>
              </a:ext>
            </a:extLst>
          </p:cNvPr>
          <p:cNvSpPr>
            <a:spLocks noGrp="1"/>
          </p:cNvSpPr>
          <p:nvPr>
            <p:ph type="dt" sz="half" idx="10"/>
          </p:nvPr>
        </p:nvSpPr>
        <p:spPr/>
        <p:txBody>
          <a:bodyPr/>
          <a:lstStyle/>
          <a:p>
            <a:fld id="{955B57E5-8803-401B-9450-957BE6DA41CD}" type="datetime1">
              <a:rPr lang="en-US" smtClean="0"/>
              <a:t>7/30/2025</a:t>
            </a:fld>
            <a:endParaRPr lang="en-US"/>
          </a:p>
        </p:txBody>
      </p:sp>
      <p:sp>
        <p:nvSpPr>
          <p:cNvPr id="5" name="Footer Placeholder 4">
            <a:extLst>
              <a:ext uri="{FF2B5EF4-FFF2-40B4-BE49-F238E27FC236}">
                <a16:creationId xmlns:a16="http://schemas.microsoft.com/office/drawing/2014/main" xmlns="" id="{791BE8C9-58ED-CA06-D3AB-8CA68361A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DC08D51-DC0D-FAD3-B0A7-3AAEFE7C7447}"/>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5960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33914-D9BA-EB5A-7AE5-76D7B8F4C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39F7F7E-6B98-DB94-9677-42AC6A2DD8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27EE93-F21A-2361-5668-739BA0ECB46A}"/>
              </a:ext>
            </a:extLst>
          </p:cNvPr>
          <p:cNvSpPr>
            <a:spLocks noGrp="1"/>
          </p:cNvSpPr>
          <p:nvPr>
            <p:ph type="dt" sz="half" idx="10"/>
          </p:nvPr>
        </p:nvSpPr>
        <p:spPr/>
        <p:txBody>
          <a:bodyPr/>
          <a:lstStyle/>
          <a:p>
            <a:fld id="{11ACB4BD-1BCA-4EFF-99DE-D9A7994F16A2}" type="datetime1">
              <a:rPr lang="en-US" smtClean="0"/>
              <a:t>7/30/2025</a:t>
            </a:fld>
            <a:endParaRPr lang="en-US"/>
          </a:p>
        </p:txBody>
      </p:sp>
      <p:sp>
        <p:nvSpPr>
          <p:cNvPr id="5" name="Footer Placeholder 4">
            <a:extLst>
              <a:ext uri="{FF2B5EF4-FFF2-40B4-BE49-F238E27FC236}">
                <a16:creationId xmlns:a16="http://schemas.microsoft.com/office/drawing/2014/main" xmlns="" id="{BEA423D2-6758-CE50-1858-83B4D9426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F39F81-ADC3-5380-7445-F300E12F1343}"/>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74577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86C3A3-F363-25BC-D0A1-2ED691498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0C51B83-BA94-F491-C48C-A52BCD38A5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D146FB-D02E-D251-E4B8-417FCF964E5B}"/>
              </a:ext>
            </a:extLst>
          </p:cNvPr>
          <p:cNvSpPr>
            <a:spLocks noGrp="1"/>
          </p:cNvSpPr>
          <p:nvPr>
            <p:ph type="dt" sz="half" idx="10"/>
          </p:nvPr>
        </p:nvSpPr>
        <p:spPr/>
        <p:txBody>
          <a:bodyPr/>
          <a:lstStyle/>
          <a:p>
            <a:fld id="{029B3716-7694-45BD-AFC6-1820B30C0E7B}" type="datetime1">
              <a:rPr lang="en-US" smtClean="0"/>
              <a:t>7/30/2025</a:t>
            </a:fld>
            <a:endParaRPr lang="en-US"/>
          </a:p>
        </p:txBody>
      </p:sp>
      <p:sp>
        <p:nvSpPr>
          <p:cNvPr id="5" name="Footer Placeholder 4">
            <a:extLst>
              <a:ext uri="{FF2B5EF4-FFF2-40B4-BE49-F238E27FC236}">
                <a16:creationId xmlns:a16="http://schemas.microsoft.com/office/drawing/2014/main" xmlns="" id="{E6951930-F6C9-6A6E-12E5-1DD12A53E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06EA03B-1E80-D6B6-97D3-601CD6075853}"/>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727905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01F60-74D3-EFBC-DD7A-7E488275C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69F2E7-1CE4-3DC0-50AC-22AE85D0F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3F3C98-2DC9-AF3C-4DDA-AEAB3A09643C}"/>
              </a:ext>
            </a:extLst>
          </p:cNvPr>
          <p:cNvSpPr>
            <a:spLocks noGrp="1"/>
          </p:cNvSpPr>
          <p:nvPr>
            <p:ph type="dt" sz="half" idx="10"/>
          </p:nvPr>
        </p:nvSpPr>
        <p:spPr/>
        <p:txBody>
          <a:bodyPr/>
          <a:lstStyle/>
          <a:p>
            <a:fld id="{B3FF83D1-EE87-4A73-8300-1E92F628B683}" type="datetime1">
              <a:rPr lang="en-US" smtClean="0"/>
              <a:t>7/30/2025</a:t>
            </a:fld>
            <a:endParaRPr lang="en-US"/>
          </a:p>
        </p:txBody>
      </p:sp>
      <p:sp>
        <p:nvSpPr>
          <p:cNvPr id="5" name="Footer Placeholder 4">
            <a:extLst>
              <a:ext uri="{FF2B5EF4-FFF2-40B4-BE49-F238E27FC236}">
                <a16:creationId xmlns:a16="http://schemas.microsoft.com/office/drawing/2014/main" xmlns="" id="{D514AB57-BE4A-BC40-9E2D-0D2666716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6D110E2-A165-BC1E-4F33-CB44C8D9F1B5}"/>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00890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E163EB-6FD5-8C2D-3F1D-BC36D5744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7464484-CFE6-9C4B-E9C2-D2DD16F5B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FB5D2F-0C4A-A7BE-7024-696409648B10}"/>
              </a:ext>
            </a:extLst>
          </p:cNvPr>
          <p:cNvSpPr>
            <a:spLocks noGrp="1"/>
          </p:cNvSpPr>
          <p:nvPr>
            <p:ph type="dt" sz="half" idx="10"/>
          </p:nvPr>
        </p:nvSpPr>
        <p:spPr/>
        <p:txBody>
          <a:bodyPr/>
          <a:lstStyle/>
          <a:p>
            <a:fld id="{37F9FA7A-D947-4F4A-88E2-EFA1538AD375}" type="datetime1">
              <a:rPr lang="en-US" smtClean="0"/>
              <a:t>7/30/2025</a:t>
            </a:fld>
            <a:endParaRPr lang="en-US"/>
          </a:p>
        </p:txBody>
      </p:sp>
      <p:sp>
        <p:nvSpPr>
          <p:cNvPr id="5" name="Footer Placeholder 4">
            <a:extLst>
              <a:ext uri="{FF2B5EF4-FFF2-40B4-BE49-F238E27FC236}">
                <a16:creationId xmlns:a16="http://schemas.microsoft.com/office/drawing/2014/main" xmlns="" id="{CDA75EEB-8EE5-B780-A5F2-E20F7D147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120545-5E1B-D515-0479-EE36993A5B93}"/>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2001408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67D0B-0647-2647-1E82-59DD3F26C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0C0234C-816B-CF67-0602-074CD5C953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90B6A67-4323-B567-EA27-3C5744608E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484506A-34C8-9819-B7E8-5B4729EBAC13}"/>
              </a:ext>
            </a:extLst>
          </p:cNvPr>
          <p:cNvSpPr>
            <a:spLocks noGrp="1"/>
          </p:cNvSpPr>
          <p:nvPr>
            <p:ph type="dt" sz="half" idx="10"/>
          </p:nvPr>
        </p:nvSpPr>
        <p:spPr/>
        <p:txBody>
          <a:bodyPr/>
          <a:lstStyle/>
          <a:p>
            <a:fld id="{6E3192FC-B6AC-4950-90A5-7893755A01D2}" type="datetime1">
              <a:rPr lang="en-US" smtClean="0"/>
              <a:t>7/30/2025</a:t>
            </a:fld>
            <a:endParaRPr lang="en-US"/>
          </a:p>
        </p:txBody>
      </p:sp>
      <p:sp>
        <p:nvSpPr>
          <p:cNvPr id="6" name="Footer Placeholder 5">
            <a:extLst>
              <a:ext uri="{FF2B5EF4-FFF2-40B4-BE49-F238E27FC236}">
                <a16:creationId xmlns:a16="http://schemas.microsoft.com/office/drawing/2014/main" xmlns="" id="{23F40A1A-33A2-D7DA-E8C1-E1227971EC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55739B-8A98-1F02-C278-EB5ED442E35F}"/>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4052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656B0-DBFE-510C-A576-13C540B62B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844F64-1D1C-6A4B-C3D2-67F62F5786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5D1D9EF-4291-294A-5CAB-587800917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1A949F-DDF4-0E65-A12E-E89B7EA7A1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F05EEF1-77BD-E80F-4C82-60587C8ADD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D48FE1A-7A32-64F1-6FE0-7745D6A17FB4}"/>
              </a:ext>
            </a:extLst>
          </p:cNvPr>
          <p:cNvSpPr>
            <a:spLocks noGrp="1"/>
          </p:cNvSpPr>
          <p:nvPr>
            <p:ph type="dt" sz="half" idx="10"/>
          </p:nvPr>
        </p:nvSpPr>
        <p:spPr/>
        <p:txBody>
          <a:bodyPr/>
          <a:lstStyle/>
          <a:p>
            <a:fld id="{E586BF30-44D5-4762-8B8E-8C96F0877661}" type="datetime1">
              <a:rPr lang="en-US" smtClean="0"/>
              <a:t>7/30/2025</a:t>
            </a:fld>
            <a:endParaRPr lang="en-US"/>
          </a:p>
        </p:txBody>
      </p:sp>
      <p:sp>
        <p:nvSpPr>
          <p:cNvPr id="8" name="Footer Placeholder 7">
            <a:extLst>
              <a:ext uri="{FF2B5EF4-FFF2-40B4-BE49-F238E27FC236}">
                <a16:creationId xmlns:a16="http://schemas.microsoft.com/office/drawing/2014/main" xmlns="" id="{85F42612-DA47-880A-DBC5-75AB4AFB0C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B0A3891-9083-CC06-24E3-E25C0788C6A2}"/>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32955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66966D-3ED3-8289-87D7-3DA21DFCD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302A79-4B0E-0E50-1063-6BC90AAE4F0E}"/>
              </a:ext>
            </a:extLst>
          </p:cNvPr>
          <p:cNvSpPr>
            <a:spLocks noGrp="1"/>
          </p:cNvSpPr>
          <p:nvPr>
            <p:ph type="dt" sz="half" idx="10"/>
          </p:nvPr>
        </p:nvSpPr>
        <p:spPr/>
        <p:txBody>
          <a:bodyPr/>
          <a:lstStyle/>
          <a:p>
            <a:fld id="{B3C8B5A8-4A76-4EC1-BE4E-C1BF2895D9A6}" type="datetime1">
              <a:rPr lang="en-US" smtClean="0"/>
              <a:t>7/30/2025</a:t>
            </a:fld>
            <a:endParaRPr lang="en-US"/>
          </a:p>
        </p:txBody>
      </p:sp>
      <p:sp>
        <p:nvSpPr>
          <p:cNvPr id="4" name="Footer Placeholder 3">
            <a:extLst>
              <a:ext uri="{FF2B5EF4-FFF2-40B4-BE49-F238E27FC236}">
                <a16:creationId xmlns:a16="http://schemas.microsoft.com/office/drawing/2014/main" xmlns="" id="{6801D71B-A4BA-16BC-3503-9F1231089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3CBE56C-4BC7-380E-0F92-1003300799BB}"/>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42465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E2011B7-3EF5-B47B-55FF-7662F0208BA5}"/>
              </a:ext>
            </a:extLst>
          </p:cNvPr>
          <p:cNvSpPr>
            <a:spLocks noGrp="1"/>
          </p:cNvSpPr>
          <p:nvPr>
            <p:ph type="dt" sz="half" idx="10"/>
          </p:nvPr>
        </p:nvSpPr>
        <p:spPr/>
        <p:txBody>
          <a:bodyPr/>
          <a:lstStyle/>
          <a:p>
            <a:fld id="{A2DA451C-C412-4990-BF9B-D5952AF766DA}" type="datetime1">
              <a:rPr lang="en-US" smtClean="0"/>
              <a:t>7/30/2025</a:t>
            </a:fld>
            <a:endParaRPr lang="en-US"/>
          </a:p>
        </p:txBody>
      </p:sp>
      <p:sp>
        <p:nvSpPr>
          <p:cNvPr id="3" name="Footer Placeholder 2">
            <a:extLst>
              <a:ext uri="{FF2B5EF4-FFF2-40B4-BE49-F238E27FC236}">
                <a16:creationId xmlns:a16="http://schemas.microsoft.com/office/drawing/2014/main" xmlns="" id="{F75C230F-2348-B6BC-76B1-1B7796D59A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F14E34A-ADA3-AFAE-F24C-AB92BD2D9479}"/>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79982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0625A0-71E6-4166-5183-70AFC17D3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3C22C7A-1D6F-F629-8ECE-542721AD59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191D90B-D896-5643-31C0-9BC40A6BD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5B064D0-95F3-C8FB-8F12-90F2E5D1D54E}"/>
              </a:ext>
            </a:extLst>
          </p:cNvPr>
          <p:cNvSpPr>
            <a:spLocks noGrp="1"/>
          </p:cNvSpPr>
          <p:nvPr>
            <p:ph type="dt" sz="half" idx="10"/>
          </p:nvPr>
        </p:nvSpPr>
        <p:spPr/>
        <p:txBody>
          <a:bodyPr/>
          <a:lstStyle/>
          <a:p>
            <a:fld id="{0320E577-0095-4A5B-B747-2D2744F369A9}" type="datetime1">
              <a:rPr lang="en-US" smtClean="0"/>
              <a:t>7/30/2025</a:t>
            </a:fld>
            <a:endParaRPr lang="en-US"/>
          </a:p>
        </p:txBody>
      </p:sp>
      <p:sp>
        <p:nvSpPr>
          <p:cNvPr id="6" name="Footer Placeholder 5">
            <a:extLst>
              <a:ext uri="{FF2B5EF4-FFF2-40B4-BE49-F238E27FC236}">
                <a16:creationId xmlns:a16="http://schemas.microsoft.com/office/drawing/2014/main" xmlns="" id="{B0261AB1-1776-9EDF-94CF-14E2E7B0F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A1DAE3B-D6F6-F54A-B010-FBD08D1185CC}"/>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150186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F0717-28A5-216C-77C7-D54962980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D95C78-849E-1B47-EBBF-304E45F45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748D613-E5C1-6BE4-3E5E-9B21DA9D53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50F3FA-C40D-8070-5652-8CAFF14CBFB0}"/>
              </a:ext>
            </a:extLst>
          </p:cNvPr>
          <p:cNvSpPr>
            <a:spLocks noGrp="1"/>
          </p:cNvSpPr>
          <p:nvPr>
            <p:ph type="dt" sz="half" idx="10"/>
          </p:nvPr>
        </p:nvSpPr>
        <p:spPr/>
        <p:txBody>
          <a:bodyPr/>
          <a:lstStyle/>
          <a:p>
            <a:fld id="{DF12FB27-BF31-467F-8148-C2F5A52628C4}" type="datetime1">
              <a:rPr lang="en-US" smtClean="0"/>
              <a:t>7/30/2025</a:t>
            </a:fld>
            <a:endParaRPr lang="en-US"/>
          </a:p>
        </p:txBody>
      </p:sp>
      <p:sp>
        <p:nvSpPr>
          <p:cNvPr id="6" name="Footer Placeholder 5">
            <a:extLst>
              <a:ext uri="{FF2B5EF4-FFF2-40B4-BE49-F238E27FC236}">
                <a16:creationId xmlns:a16="http://schemas.microsoft.com/office/drawing/2014/main" xmlns="" id="{E490679B-04B5-2639-AC1C-89914D357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67478C-AA2B-BB01-88E2-26069D7E7CB5}"/>
              </a:ext>
            </a:extLst>
          </p:cNvPr>
          <p:cNvSpPr>
            <a:spLocks noGrp="1"/>
          </p:cNvSpPr>
          <p:nvPr>
            <p:ph type="sldNum" sz="quarter" idx="12"/>
          </p:nvPr>
        </p:nvSpPr>
        <p:spPr/>
        <p:txBody>
          <a:bodyPr/>
          <a:lstStyle/>
          <a:p>
            <a:fld id="{5E5D70F2-EF2A-48C9-8162-12667630CBA3}" type="slidenum">
              <a:rPr lang="en-US" smtClean="0"/>
              <a:t>‹#›</a:t>
            </a:fld>
            <a:endParaRPr lang="en-US"/>
          </a:p>
        </p:txBody>
      </p:sp>
    </p:spTree>
    <p:extLst>
      <p:ext uri="{BB962C8B-B14F-4D97-AF65-F5344CB8AC3E}">
        <p14:creationId xmlns:p14="http://schemas.microsoft.com/office/powerpoint/2010/main" val="38768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1B0EE74-1994-54D3-5F24-1E9F4C79B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BFEF645-D3E8-F424-2876-7D4C078613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EBF4EC-F60A-9254-217B-372A5F05EE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F0EBF-9837-423D-9B38-D0716DED83E5}" type="datetime1">
              <a:rPr lang="en-US" smtClean="0"/>
              <a:t>7/30/2025</a:t>
            </a:fld>
            <a:endParaRPr lang="en-US"/>
          </a:p>
        </p:txBody>
      </p:sp>
      <p:sp>
        <p:nvSpPr>
          <p:cNvPr id="5" name="Footer Placeholder 4">
            <a:extLst>
              <a:ext uri="{FF2B5EF4-FFF2-40B4-BE49-F238E27FC236}">
                <a16:creationId xmlns:a16="http://schemas.microsoft.com/office/drawing/2014/main" xmlns="" id="{EC30E117-38E1-F617-1555-B39F8E9E6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3E73FEE-6ECC-C322-1FD8-315870869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D70F2-EF2A-48C9-8162-12667630CBA3}" type="slidenum">
              <a:rPr lang="en-US" smtClean="0"/>
              <a:t>‹#›</a:t>
            </a:fld>
            <a:endParaRPr lang="en-US"/>
          </a:p>
        </p:txBody>
      </p:sp>
    </p:spTree>
    <p:extLst>
      <p:ext uri="{BB962C8B-B14F-4D97-AF65-F5344CB8AC3E}">
        <p14:creationId xmlns:p14="http://schemas.microsoft.com/office/powerpoint/2010/main" val="424096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erry.org/norbert/MarineElectricalPowerSystems/index.ht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E5DA4-31DA-DE1F-6187-524E81D77854}"/>
              </a:ext>
            </a:extLst>
          </p:cNvPr>
          <p:cNvSpPr>
            <a:spLocks noGrp="1"/>
          </p:cNvSpPr>
          <p:nvPr>
            <p:ph type="ctrTitle"/>
          </p:nvPr>
        </p:nvSpPr>
        <p:spPr>
          <a:xfrm>
            <a:off x="936701" y="1122363"/>
            <a:ext cx="10247971" cy="1487022"/>
          </a:xfrm>
        </p:spPr>
        <p:txBody>
          <a:bodyPr/>
          <a:lstStyle/>
          <a:p>
            <a:r>
              <a:rPr lang="en-US" dirty="0"/>
              <a:t>Paralleling Generator to the Grid</a:t>
            </a:r>
          </a:p>
        </p:txBody>
      </p:sp>
      <p:sp>
        <p:nvSpPr>
          <p:cNvPr id="3" name="Subtitle 2">
            <a:extLst>
              <a:ext uri="{FF2B5EF4-FFF2-40B4-BE49-F238E27FC236}">
                <a16:creationId xmlns:a16="http://schemas.microsoft.com/office/drawing/2014/main" xmlns="" id="{02248C70-43CE-1E72-01C1-567F008219BE}"/>
              </a:ext>
            </a:extLst>
          </p:cNvPr>
          <p:cNvSpPr>
            <a:spLocks noGrp="1"/>
          </p:cNvSpPr>
          <p:nvPr>
            <p:ph type="subTitle" idx="1"/>
          </p:nvPr>
        </p:nvSpPr>
        <p:spPr>
          <a:xfrm>
            <a:off x="365760" y="3602038"/>
            <a:ext cx="11146536" cy="1655762"/>
          </a:xfrm>
        </p:spPr>
        <p:txBody>
          <a:bodyPr>
            <a:normAutofit/>
          </a:bodyPr>
          <a:lstStyle/>
          <a:p>
            <a:r>
              <a:rPr lang="en-US" sz="3600" dirty="0"/>
              <a:t>Dr. Norbert Doerry and Dr. John V. Amy Jr.</a:t>
            </a:r>
          </a:p>
          <a:p>
            <a:endParaRPr lang="en-US" sz="3600" dirty="0"/>
          </a:p>
        </p:txBody>
      </p:sp>
      <p:sp>
        <p:nvSpPr>
          <p:cNvPr id="4" name="Slide Number Placeholder 3">
            <a:extLst>
              <a:ext uri="{FF2B5EF4-FFF2-40B4-BE49-F238E27FC236}">
                <a16:creationId xmlns:a16="http://schemas.microsoft.com/office/drawing/2014/main" xmlns="" id="{CA8C084B-07E5-24B0-CB63-2B75770D4DCA}"/>
              </a:ext>
            </a:extLst>
          </p:cNvPr>
          <p:cNvSpPr>
            <a:spLocks noGrp="1"/>
          </p:cNvSpPr>
          <p:nvPr>
            <p:ph type="sldNum" sz="quarter" idx="12"/>
          </p:nvPr>
        </p:nvSpPr>
        <p:spPr/>
        <p:txBody>
          <a:bodyPr/>
          <a:lstStyle/>
          <a:p>
            <a:fld id="{5E5D70F2-EF2A-48C9-8162-12667630CBA3}" type="slidenum">
              <a:rPr lang="en-US" smtClean="0"/>
              <a:t>1</a:t>
            </a:fld>
            <a:endParaRPr lang="en-US"/>
          </a:p>
        </p:txBody>
      </p:sp>
      <p:sp>
        <p:nvSpPr>
          <p:cNvPr id="5" name="TextBox 4">
            <a:extLst>
              <a:ext uri="{FF2B5EF4-FFF2-40B4-BE49-F238E27FC236}">
                <a16:creationId xmlns:a16="http://schemas.microsoft.com/office/drawing/2014/main" xmlns="" id="{B1FA8509-7E80-96BA-4B4C-909F7BF83FF9}"/>
              </a:ext>
            </a:extLst>
          </p:cNvPr>
          <p:cNvSpPr txBox="1"/>
          <p:nvPr/>
        </p:nvSpPr>
        <p:spPr>
          <a:xfrm>
            <a:off x="2706189" y="5505142"/>
            <a:ext cx="9011194" cy="923330"/>
          </a:xfrm>
          <a:prstGeom prst="rect">
            <a:avLst/>
          </a:prstGeom>
          <a:noFill/>
        </p:spPr>
        <p:txBody>
          <a:bodyPr wrap="square">
            <a:spAutoFit/>
          </a:bodyPr>
          <a:lstStyle/>
          <a:p>
            <a:r>
              <a:rPr lang="en-US" dirty="0">
                <a:hlinkClick r:id="rId3"/>
              </a:rPr>
              <a:t>http://doerry.org/norbert/MarineElectricalPowerSystems/index.htm</a:t>
            </a:r>
            <a:endParaRPr lang="en-US" dirty="0"/>
          </a:p>
          <a:p>
            <a:r>
              <a:rPr lang="en-US" dirty="0"/>
              <a:t>© 2025 by Norbert Doerry and John Amy</a:t>
            </a:r>
            <a:br>
              <a:rPr lang="en-US" dirty="0"/>
            </a:br>
            <a:r>
              <a:rPr lang="en-US" dirty="0"/>
              <a:t>This work is licensed via: CC BY 4.0   (https://creativecommons.org/)</a:t>
            </a:r>
          </a:p>
        </p:txBody>
      </p:sp>
      <p:pic>
        <p:nvPicPr>
          <p:cNvPr id="7" name="Picture 2">
            <a:extLst>
              <a:ext uri="{FF2B5EF4-FFF2-40B4-BE49-F238E27FC236}">
                <a16:creationId xmlns:a16="http://schemas.microsoft.com/office/drawing/2014/main" xmlns="" id="{9DEC186D-6E5C-3235-B9CF-351D7954CA21}"/>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flipH="1">
            <a:off x="1737359" y="5589416"/>
            <a:ext cx="766933" cy="7302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D48F5F07-5C95-9B02-B3EA-7DA9B288A608}"/>
              </a:ext>
            </a:extLst>
          </p:cNvPr>
          <p:cNvPicPr>
            <a:picLocks noChangeAspect="1"/>
          </p:cNvPicPr>
          <p:nvPr/>
        </p:nvPicPr>
        <p:blipFill>
          <a:blip r:embed="rId5"/>
          <a:stretch>
            <a:fillRect/>
          </a:stretch>
        </p:blipFill>
        <p:spPr>
          <a:xfrm>
            <a:off x="814143" y="5589416"/>
            <a:ext cx="766933" cy="766933"/>
          </a:xfrm>
          <a:prstGeom prst="rect">
            <a:avLst/>
          </a:prstGeom>
        </p:spPr>
      </p:pic>
    </p:spTree>
    <p:extLst>
      <p:ext uri="{BB962C8B-B14F-4D97-AF65-F5344CB8AC3E}">
        <p14:creationId xmlns:p14="http://schemas.microsoft.com/office/powerpoint/2010/main" val="110624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C0720-C54C-43F7-6F15-822026CE6E62}"/>
              </a:ext>
            </a:extLst>
          </p:cNvPr>
          <p:cNvSpPr>
            <a:spLocks noGrp="1"/>
          </p:cNvSpPr>
          <p:nvPr>
            <p:ph type="title"/>
          </p:nvPr>
        </p:nvSpPr>
        <p:spPr/>
        <p:txBody>
          <a:bodyPr/>
          <a:lstStyle/>
          <a:p>
            <a:r>
              <a:rPr lang="en-US" dirty="0"/>
              <a:t>Demonstrate what happens if the phase sequences are not the same.</a:t>
            </a:r>
          </a:p>
        </p:txBody>
      </p:sp>
      <p:sp>
        <p:nvSpPr>
          <p:cNvPr id="3" name="Content Placeholder 2">
            <a:extLst>
              <a:ext uri="{FF2B5EF4-FFF2-40B4-BE49-F238E27FC236}">
                <a16:creationId xmlns:a16="http://schemas.microsoft.com/office/drawing/2014/main" xmlns="" id="{AD7345E9-7E5B-DF24-62DE-4800D96333FB}"/>
              </a:ext>
            </a:extLst>
          </p:cNvPr>
          <p:cNvSpPr>
            <a:spLocks noGrp="1"/>
          </p:cNvSpPr>
          <p:nvPr>
            <p:ph idx="1"/>
          </p:nvPr>
        </p:nvSpPr>
        <p:spPr/>
        <p:txBody>
          <a:bodyPr/>
          <a:lstStyle/>
          <a:p>
            <a:r>
              <a:rPr lang="en-US" dirty="0"/>
              <a:t>Do not parallel the AC generator with the grid if the AC generator is rotating in the wrong direction.</a:t>
            </a:r>
          </a:p>
          <a:p>
            <a:pPr lvl="1"/>
            <a:r>
              <a:rPr lang="en-US" dirty="0"/>
              <a:t>Can cause significant damage</a:t>
            </a:r>
          </a:p>
          <a:p>
            <a:pPr lvl="1"/>
            <a:r>
              <a:rPr lang="en-US" dirty="0"/>
              <a:t>Synchronizing lamps will warn you if this happens </a:t>
            </a:r>
            <a:r>
              <a:rPr lang="en-US"/>
              <a:t>– </a:t>
            </a:r>
            <a:r>
              <a:rPr lang="en-US" smtClean="0"/>
              <a:t>lamps </a:t>
            </a:r>
            <a:r>
              <a:rPr lang="en-US" dirty="0" smtClean="0"/>
              <a:t>won’t all go out at the same time.</a:t>
            </a:r>
          </a:p>
          <a:p>
            <a:pPr lvl="1"/>
            <a:r>
              <a:rPr lang="en-US" dirty="0" err="1" smtClean="0"/>
              <a:t>Synchroscope</a:t>
            </a:r>
            <a:r>
              <a:rPr lang="en-US" dirty="0" smtClean="0"/>
              <a:t> will NOT indicate a problem.</a:t>
            </a:r>
            <a:endParaRPr lang="en-US" dirty="0"/>
          </a:p>
        </p:txBody>
      </p:sp>
      <p:sp>
        <p:nvSpPr>
          <p:cNvPr id="4" name="Slide Number Placeholder 3">
            <a:extLst>
              <a:ext uri="{FF2B5EF4-FFF2-40B4-BE49-F238E27FC236}">
                <a16:creationId xmlns:a16="http://schemas.microsoft.com/office/drawing/2014/main" xmlns="" id="{E0B3328F-EAE3-712F-BD86-2BC2C2434BA2}"/>
              </a:ext>
            </a:extLst>
          </p:cNvPr>
          <p:cNvSpPr>
            <a:spLocks noGrp="1"/>
          </p:cNvSpPr>
          <p:nvPr>
            <p:ph type="sldNum" sz="quarter" idx="12"/>
          </p:nvPr>
        </p:nvSpPr>
        <p:spPr/>
        <p:txBody>
          <a:bodyPr/>
          <a:lstStyle/>
          <a:p>
            <a:fld id="{5E5D70F2-EF2A-48C9-8162-12667630CBA3}" type="slidenum">
              <a:rPr lang="en-US" smtClean="0"/>
              <a:t>10</a:t>
            </a:fld>
            <a:endParaRPr lang="en-US"/>
          </a:p>
        </p:txBody>
      </p:sp>
    </p:spTree>
    <p:extLst>
      <p:ext uri="{BB962C8B-B14F-4D97-AF65-F5344CB8AC3E}">
        <p14:creationId xmlns:p14="http://schemas.microsoft.com/office/powerpoint/2010/main" val="414019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EA1F27F-FB25-B43A-70C7-AD4BAF1BD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11733FFE-A18A-41BD-3596-040EFD0EA2BC}"/>
              </a:ext>
            </a:extLst>
          </p:cNvPr>
          <p:cNvSpPr>
            <a:spLocks noGrp="1"/>
          </p:cNvSpPr>
          <p:nvPr>
            <p:ph type="title"/>
          </p:nvPr>
        </p:nvSpPr>
        <p:spPr/>
        <p:txBody>
          <a:bodyPr/>
          <a:lstStyle/>
          <a:p>
            <a:r>
              <a:rPr lang="en-US" dirty="0"/>
              <a:t>Other synchronization methods</a:t>
            </a:r>
          </a:p>
        </p:txBody>
      </p:sp>
      <p:sp>
        <p:nvSpPr>
          <p:cNvPr id="3" name="Content Placeholder 2">
            <a:extLst>
              <a:ext uri="{FF2B5EF4-FFF2-40B4-BE49-F238E27FC236}">
                <a16:creationId xmlns:a16="http://schemas.microsoft.com/office/drawing/2014/main" xmlns="" id="{913C0D77-8A58-0860-20A8-FB38F5573C89}"/>
              </a:ext>
            </a:extLst>
          </p:cNvPr>
          <p:cNvSpPr>
            <a:spLocks noGrp="1"/>
          </p:cNvSpPr>
          <p:nvPr>
            <p:ph idx="1"/>
          </p:nvPr>
        </p:nvSpPr>
        <p:spPr/>
        <p:txBody>
          <a:bodyPr>
            <a:normAutofit/>
          </a:bodyPr>
          <a:lstStyle/>
          <a:p>
            <a:r>
              <a:rPr lang="en-US" dirty="0"/>
              <a:t>Permissive Manual Synchronization (synchronism-check device)</a:t>
            </a:r>
          </a:p>
          <a:p>
            <a:pPr marL="609600" lvl="0" indent="-387350">
              <a:lnSpc>
                <a:spcPct val="115000"/>
              </a:lnSpc>
              <a:spcBef>
                <a:spcPts val="1600"/>
              </a:spcBef>
              <a:buClr>
                <a:schemeClr val="dk1"/>
              </a:buClr>
              <a:buSzPts val="1300"/>
              <a:buChar char="●"/>
            </a:pPr>
            <a:r>
              <a:rPr lang="en-US" sz="2400" b="1" dirty="0">
                <a:solidFill>
                  <a:schemeClr val="dk1"/>
                </a:solidFill>
              </a:rPr>
              <a:t>How it Works:</a:t>
            </a:r>
            <a:r>
              <a:rPr lang="en-US" sz="2400" dirty="0">
                <a:solidFill>
                  <a:schemeClr val="dk1"/>
                </a:solidFill>
              </a:rPr>
              <a:t> Synchronization-check device prevents closing the paralleling switch if systems are not in synchronism</a:t>
            </a:r>
          </a:p>
          <a:p>
            <a:pPr marL="609600" lvl="0" indent="-387350">
              <a:lnSpc>
                <a:spcPct val="115000"/>
              </a:lnSpc>
              <a:spcBef>
                <a:spcPts val="0"/>
              </a:spcBef>
              <a:buClr>
                <a:schemeClr val="dk1"/>
              </a:buClr>
              <a:buSzPts val="1300"/>
              <a:buChar char="●"/>
            </a:pPr>
            <a:r>
              <a:rPr lang="en-US" sz="2400" b="1" dirty="0">
                <a:solidFill>
                  <a:schemeClr val="dk1"/>
                </a:solidFill>
              </a:rPr>
              <a:t>Advantages:</a:t>
            </a:r>
          </a:p>
          <a:p>
            <a:pPr marL="1219200" lvl="1" indent="-381000">
              <a:lnSpc>
                <a:spcPct val="115000"/>
              </a:lnSpc>
              <a:spcBef>
                <a:spcPts val="0"/>
              </a:spcBef>
              <a:buClr>
                <a:schemeClr val="dk1"/>
              </a:buClr>
              <a:buSzPts val="1200"/>
              <a:buChar char="○"/>
            </a:pPr>
            <a:r>
              <a:rPr lang="en-US" dirty="0">
                <a:solidFill>
                  <a:schemeClr val="dk1"/>
                </a:solidFill>
              </a:rPr>
              <a:t>Eliminates human error.</a:t>
            </a:r>
          </a:p>
          <a:p>
            <a:pPr marL="609600" lvl="0" indent="-387350">
              <a:lnSpc>
                <a:spcPct val="115000"/>
              </a:lnSpc>
              <a:spcBef>
                <a:spcPts val="0"/>
              </a:spcBef>
              <a:buClr>
                <a:schemeClr val="dk1"/>
              </a:buClr>
              <a:buSzPts val="1300"/>
              <a:buChar char="●"/>
            </a:pPr>
            <a:r>
              <a:rPr lang="en-US" sz="2400" b="1" dirty="0">
                <a:solidFill>
                  <a:schemeClr val="dk1"/>
                </a:solidFill>
              </a:rPr>
              <a:t>Disadvantages:</a:t>
            </a:r>
          </a:p>
          <a:p>
            <a:pPr marL="1219200" lvl="1" indent="-381000">
              <a:lnSpc>
                <a:spcPct val="115000"/>
              </a:lnSpc>
              <a:spcBef>
                <a:spcPts val="0"/>
              </a:spcBef>
              <a:buClr>
                <a:schemeClr val="dk1"/>
              </a:buClr>
              <a:buSzPts val="1200"/>
              <a:buChar char="○"/>
            </a:pPr>
            <a:r>
              <a:rPr lang="en-US" dirty="0">
                <a:solidFill>
                  <a:schemeClr val="dk1"/>
                </a:solidFill>
              </a:rPr>
              <a:t>More expensive than purely manual methods.</a:t>
            </a:r>
          </a:p>
          <a:p>
            <a:pPr marL="1219200" lvl="1" indent="-381000">
              <a:lnSpc>
                <a:spcPct val="115000"/>
              </a:lnSpc>
              <a:spcBef>
                <a:spcPts val="0"/>
              </a:spcBef>
              <a:buClr>
                <a:schemeClr val="dk1"/>
              </a:buClr>
              <a:buSzPts val="1200"/>
              <a:buChar char="○"/>
            </a:pPr>
            <a:r>
              <a:rPr lang="en-US" dirty="0">
                <a:solidFill>
                  <a:schemeClr val="dk1"/>
                </a:solidFill>
              </a:rPr>
              <a:t>Requires additional control circuits and sensors.</a:t>
            </a:r>
          </a:p>
          <a:p>
            <a:pPr lvl="1"/>
            <a:endParaRPr lang="en-US" dirty="0"/>
          </a:p>
        </p:txBody>
      </p:sp>
      <p:sp>
        <p:nvSpPr>
          <p:cNvPr id="4" name="Slide Number Placeholder 3">
            <a:extLst>
              <a:ext uri="{FF2B5EF4-FFF2-40B4-BE49-F238E27FC236}">
                <a16:creationId xmlns:a16="http://schemas.microsoft.com/office/drawing/2014/main" xmlns="" id="{2C5E277D-387A-814A-BF4F-546C58B3A7C8}"/>
              </a:ext>
            </a:extLst>
          </p:cNvPr>
          <p:cNvSpPr>
            <a:spLocks noGrp="1"/>
          </p:cNvSpPr>
          <p:nvPr>
            <p:ph type="sldNum" sz="quarter" idx="12"/>
          </p:nvPr>
        </p:nvSpPr>
        <p:spPr/>
        <p:txBody>
          <a:bodyPr/>
          <a:lstStyle/>
          <a:p>
            <a:fld id="{5E5D70F2-EF2A-48C9-8162-12667630CBA3}" type="slidenum">
              <a:rPr lang="en-US" smtClean="0"/>
              <a:t>11</a:t>
            </a:fld>
            <a:endParaRPr lang="en-US"/>
          </a:p>
        </p:txBody>
      </p:sp>
    </p:spTree>
    <p:extLst>
      <p:ext uri="{BB962C8B-B14F-4D97-AF65-F5344CB8AC3E}">
        <p14:creationId xmlns:p14="http://schemas.microsoft.com/office/powerpoint/2010/main" val="2591383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508D8-9B61-07C2-455B-D57AECCBE194}"/>
              </a:ext>
            </a:extLst>
          </p:cNvPr>
          <p:cNvSpPr>
            <a:spLocks noGrp="1"/>
          </p:cNvSpPr>
          <p:nvPr>
            <p:ph type="title"/>
          </p:nvPr>
        </p:nvSpPr>
        <p:spPr/>
        <p:txBody>
          <a:bodyPr/>
          <a:lstStyle/>
          <a:p>
            <a:r>
              <a:rPr lang="en-US" dirty="0"/>
              <a:t>Other synchronization methods</a:t>
            </a:r>
          </a:p>
        </p:txBody>
      </p:sp>
      <p:sp>
        <p:nvSpPr>
          <p:cNvPr id="3" name="Content Placeholder 2">
            <a:extLst>
              <a:ext uri="{FF2B5EF4-FFF2-40B4-BE49-F238E27FC236}">
                <a16:creationId xmlns:a16="http://schemas.microsoft.com/office/drawing/2014/main" xmlns="" id="{12DE012C-2060-7625-91B7-7E3B592F9529}"/>
              </a:ext>
            </a:extLst>
          </p:cNvPr>
          <p:cNvSpPr>
            <a:spLocks noGrp="1"/>
          </p:cNvSpPr>
          <p:nvPr>
            <p:ph idx="1"/>
          </p:nvPr>
        </p:nvSpPr>
        <p:spPr/>
        <p:txBody>
          <a:bodyPr>
            <a:normAutofit fontScale="85000" lnSpcReduction="20000"/>
          </a:bodyPr>
          <a:lstStyle/>
          <a:p>
            <a:r>
              <a:rPr lang="en-US" dirty="0"/>
              <a:t>Automatic Synchronization (Auto-Sync Relays)</a:t>
            </a:r>
          </a:p>
          <a:p>
            <a:pPr marL="609600" lvl="0" indent="-387350">
              <a:lnSpc>
                <a:spcPct val="115000"/>
              </a:lnSpc>
              <a:spcBef>
                <a:spcPts val="1600"/>
              </a:spcBef>
              <a:buClr>
                <a:schemeClr val="dk1"/>
              </a:buClr>
              <a:buSzPts val="1300"/>
              <a:buChar char="●"/>
            </a:pPr>
            <a:r>
              <a:rPr lang="en-US" sz="2400" b="1" dirty="0">
                <a:solidFill>
                  <a:schemeClr val="dk1"/>
                </a:solidFill>
              </a:rPr>
              <a:t>How it Works:</a:t>
            </a:r>
            <a:r>
              <a:rPr lang="en-US" sz="2400" dirty="0">
                <a:solidFill>
                  <a:schemeClr val="dk1"/>
                </a:solidFill>
              </a:rPr>
              <a:t> Uses microprocessor-based synchronizing relays to automatically match voltage, frequency, and phase angle before closing the circuit breaker.  Controls usually provide different options for the level of human operator involvement.</a:t>
            </a:r>
          </a:p>
          <a:p>
            <a:pPr marL="609600" lvl="0" indent="-387350">
              <a:lnSpc>
                <a:spcPct val="115000"/>
              </a:lnSpc>
              <a:spcBef>
                <a:spcPts val="0"/>
              </a:spcBef>
              <a:buClr>
                <a:schemeClr val="dk1"/>
              </a:buClr>
              <a:buSzPts val="1300"/>
              <a:buChar char="●"/>
            </a:pPr>
            <a:r>
              <a:rPr lang="en-US" sz="2400" b="1" dirty="0">
                <a:solidFill>
                  <a:schemeClr val="dk1"/>
                </a:solidFill>
              </a:rPr>
              <a:t>Advantages:</a:t>
            </a:r>
          </a:p>
          <a:p>
            <a:pPr marL="1219200" lvl="1" indent="-381000">
              <a:lnSpc>
                <a:spcPct val="115000"/>
              </a:lnSpc>
              <a:spcBef>
                <a:spcPts val="0"/>
              </a:spcBef>
              <a:buClr>
                <a:schemeClr val="dk1"/>
              </a:buClr>
              <a:buSzPts val="1200"/>
              <a:buChar char="○"/>
            </a:pPr>
            <a:r>
              <a:rPr lang="en-US" dirty="0">
                <a:solidFill>
                  <a:schemeClr val="dk1"/>
                </a:solidFill>
              </a:rPr>
              <a:t>Eliminates human error.</a:t>
            </a:r>
          </a:p>
          <a:p>
            <a:pPr marL="1219200" lvl="1" indent="-381000">
              <a:lnSpc>
                <a:spcPct val="115000"/>
              </a:lnSpc>
              <a:spcBef>
                <a:spcPts val="0"/>
              </a:spcBef>
              <a:buClr>
                <a:schemeClr val="dk1"/>
              </a:buClr>
              <a:buSzPts val="1200"/>
              <a:buChar char="○"/>
            </a:pPr>
            <a:r>
              <a:rPr lang="en-US" dirty="0">
                <a:solidFill>
                  <a:schemeClr val="dk1"/>
                </a:solidFill>
              </a:rPr>
              <a:t>Faster and more precise synchronization.</a:t>
            </a:r>
          </a:p>
          <a:p>
            <a:pPr marL="1219200" lvl="1" indent="-381000">
              <a:lnSpc>
                <a:spcPct val="115000"/>
              </a:lnSpc>
              <a:spcBef>
                <a:spcPts val="0"/>
              </a:spcBef>
              <a:buClr>
                <a:schemeClr val="dk1"/>
              </a:buClr>
              <a:buSzPts val="1200"/>
              <a:buChar char="○"/>
            </a:pPr>
            <a:r>
              <a:rPr lang="en-US" dirty="0">
                <a:solidFill>
                  <a:schemeClr val="dk1"/>
                </a:solidFill>
              </a:rPr>
              <a:t>Can be used in </a:t>
            </a:r>
            <a:r>
              <a:rPr lang="en-US" b="1" dirty="0">
                <a:solidFill>
                  <a:schemeClr val="dk1"/>
                </a:solidFill>
              </a:rPr>
              <a:t>large-scale power plants</a:t>
            </a:r>
            <a:r>
              <a:rPr lang="en-US" dirty="0">
                <a:solidFill>
                  <a:schemeClr val="dk1"/>
                </a:solidFill>
              </a:rPr>
              <a:t> or </a:t>
            </a:r>
            <a:r>
              <a:rPr lang="en-US" b="1" dirty="0">
                <a:solidFill>
                  <a:schemeClr val="dk1"/>
                </a:solidFill>
              </a:rPr>
              <a:t>renewable energy systems</a:t>
            </a:r>
            <a:r>
              <a:rPr lang="en-US" dirty="0">
                <a:solidFill>
                  <a:schemeClr val="dk1"/>
                </a:solidFill>
              </a:rPr>
              <a:t> (e.g., wind and solar).</a:t>
            </a:r>
          </a:p>
          <a:p>
            <a:pPr marL="1219200" lvl="1" indent="-381000">
              <a:lnSpc>
                <a:spcPct val="115000"/>
              </a:lnSpc>
              <a:spcBef>
                <a:spcPts val="0"/>
              </a:spcBef>
              <a:buClr>
                <a:schemeClr val="dk1"/>
              </a:buClr>
              <a:buSzPts val="1200"/>
              <a:buChar char="○"/>
            </a:pPr>
            <a:r>
              <a:rPr lang="en-US" dirty="0">
                <a:solidFill>
                  <a:schemeClr val="dk1"/>
                </a:solidFill>
              </a:rPr>
              <a:t>Commonly found on modern naval ships</a:t>
            </a:r>
          </a:p>
          <a:p>
            <a:pPr marL="609600" lvl="0" indent="-387350">
              <a:lnSpc>
                <a:spcPct val="115000"/>
              </a:lnSpc>
              <a:spcBef>
                <a:spcPts val="0"/>
              </a:spcBef>
              <a:buClr>
                <a:schemeClr val="dk1"/>
              </a:buClr>
              <a:buSzPts val="1300"/>
              <a:buChar char="●"/>
            </a:pPr>
            <a:r>
              <a:rPr lang="en-US" sz="2400" b="1" dirty="0">
                <a:solidFill>
                  <a:schemeClr val="dk1"/>
                </a:solidFill>
              </a:rPr>
              <a:t>Disadvantages:</a:t>
            </a:r>
          </a:p>
          <a:p>
            <a:pPr marL="1219200" lvl="1" indent="-381000">
              <a:lnSpc>
                <a:spcPct val="115000"/>
              </a:lnSpc>
              <a:spcBef>
                <a:spcPts val="0"/>
              </a:spcBef>
              <a:buClr>
                <a:schemeClr val="dk1"/>
              </a:buClr>
              <a:buSzPts val="1200"/>
              <a:buChar char="○"/>
            </a:pPr>
            <a:r>
              <a:rPr lang="en-US" dirty="0">
                <a:solidFill>
                  <a:schemeClr val="dk1"/>
                </a:solidFill>
              </a:rPr>
              <a:t>More expensive than manual methods.</a:t>
            </a:r>
          </a:p>
          <a:p>
            <a:pPr marL="1219200" lvl="1" indent="-381000">
              <a:lnSpc>
                <a:spcPct val="115000"/>
              </a:lnSpc>
              <a:spcBef>
                <a:spcPts val="0"/>
              </a:spcBef>
              <a:buClr>
                <a:schemeClr val="dk1"/>
              </a:buClr>
              <a:buSzPts val="1200"/>
              <a:buChar char="○"/>
            </a:pPr>
            <a:r>
              <a:rPr lang="en-US" dirty="0">
                <a:solidFill>
                  <a:schemeClr val="dk1"/>
                </a:solidFill>
              </a:rPr>
              <a:t>Requires additional control circuits and sensors.</a:t>
            </a:r>
          </a:p>
          <a:p>
            <a:pPr lvl="1"/>
            <a:endParaRPr lang="en-US" dirty="0"/>
          </a:p>
        </p:txBody>
      </p:sp>
      <p:sp>
        <p:nvSpPr>
          <p:cNvPr id="4" name="Slide Number Placeholder 3">
            <a:extLst>
              <a:ext uri="{FF2B5EF4-FFF2-40B4-BE49-F238E27FC236}">
                <a16:creationId xmlns:a16="http://schemas.microsoft.com/office/drawing/2014/main" xmlns="" id="{D4A66695-38A2-4A6C-856A-8C03A7645AF5}"/>
              </a:ext>
            </a:extLst>
          </p:cNvPr>
          <p:cNvSpPr>
            <a:spLocks noGrp="1"/>
          </p:cNvSpPr>
          <p:nvPr>
            <p:ph type="sldNum" sz="quarter" idx="12"/>
          </p:nvPr>
        </p:nvSpPr>
        <p:spPr/>
        <p:txBody>
          <a:bodyPr/>
          <a:lstStyle/>
          <a:p>
            <a:fld id="{5E5D70F2-EF2A-48C9-8162-12667630CBA3}" type="slidenum">
              <a:rPr lang="en-US" smtClean="0"/>
              <a:t>12</a:t>
            </a:fld>
            <a:endParaRPr lang="en-US"/>
          </a:p>
        </p:txBody>
      </p:sp>
      <p:sp>
        <p:nvSpPr>
          <p:cNvPr id="5" name="TextBox 4">
            <a:extLst>
              <a:ext uri="{FF2B5EF4-FFF2-40B4-BE49-F238E27FC236}">
                <a16:creationId xmlns:a16="http://schemas.microsoft.com/office/drawing/2014/main" xmlns="" id="{7174A5A5-0D09-55B1-EA52-89F05E15627C}"/>
              </a:ext>
            </a:extLst>
          </p:cNvPr>
          <p:cNvSpPr txBox="1"/>
          <p:nvPr/>
        </p:nvSpPr>
        <p:spPr>
          <a:xfrm>
            <a:off x="0" y="6596390"/>
            <a:ext cx="4288353" cy="261610"/>
          </a:xfrm>
          <a:prstGeom prst="rect">
            <a:avLst/>
          </a:prstGeom>
          <a:noFill/>
        </p:spPr>
        <p:txBody>
          <a:bodyPr wrap="none" rtlCol="0">
            <a:spAutoFit/>
          </a:bodyPr>
          <a:lstStyle/>
          <a:p>
            <a:r>
              <a:rPr lang="en-US" sz="1100" dirty="0"/>
              <a:t>Adapted from USNA EE301 Synchronizing 2 Power sources presentation</a:t>
            </a:r>
          </a:p>
        </p:txBody>
      </p:sp>
    </p:spTree>
    <p:extLst>
      <p:ext uri="{BB962C8B-B14F-4D97-AF65-F5344CB8AC3E}">
        <p14:creationId xmlns:p14="http://schemas.microsoft.com/office/powerpoint/2010/main" val="17500516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7E9BC-61D9-5712-666B-97EE85612C08}"/>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xmlns="" id="{11F49CB6-1E5F-980C-CB89-8800EDDB3592}"/>
              </a:ext>
            </a:extLst>
          </p:cNvPr>
          <p:cNvSpPr>
            <a:spLocks noGrp="1"/>
          </p:cNvSpPr>
          <p:nvPr>
            <p:ph idx="1"/>
          </p:nvPr>
        </p:nvSpPr>
        <p:spPr/>
        <p:txBody>
          <a:bodyPr/>
          <a:lstStyle/>
          <a:p>
            <a:pPr marL="0" indent="0">
              <a:buNone/>
            </a:pPr>
            <a:r>
              <a:rPr lang="en-US" dirty="0"/>
              <a:t>For more information, see</a:t>
            </a:r>
          </a:p>
          <a:p>
            <a:pPr marL="0" indent="0">
              <a:buNone/>
            </a:pPr>
            <a:endParaRPr lang="en-US" dirty="0"/>
          </a:p>
          <a:p>
            <a:pPr marL="0" indent="0" algn="ctr">
              <a:buNone/>
            </a:pPr>
            <a:r>
              <a:rPr lang="en-US" sz="2400" dirty="0"/>
              <a:t>IEEE Power System Relaying and Control (PSRC) Committee Working Group J20 </a:t>
            </a:r>
          </a:p>
          <a:p>
            <a:pPr marL="0" indent="0" algn="ctr">
              <a:buNone/>
            </a:pPr>
            <a:r>
              <a:rPr lang="en-US" dirty="0"/>
              <a:t>April 2024 </a:t>
            </a:r>
          </a:p>
          <a:p>
            <a:pPr marL="0" indent="0" algn="ctr">
              <a:buNone/>
            </a:pPr>
            <a:r>
              <a:rPr lang="en-US" dirty="0"/>
              <a:t>Practices for Generator Synchronizing Systems</a:t>
            </a:r>
          </a:p>
          <a:p>
            <a:pPr marL="0" indent="0" algn="ctr">
              <a:buNone/>
            </a:pPr>
            <a:r>
              <a:rPr lang="en-US" dirty="0"/>
              <a:t>https://www.pes-psrc.org/kb/report/119.pdf</a:t>
            </a:r>
          </a:p>
        </p:txBody>
      </p:sp>
      <p:sp>
        <p:nvSpPr>
          <p:cNvPr id="4" name="Slide Number Placeholder 3">
            <a:extLst>
              <a:ext uri="{FF2B5EF4-FFF2-40B4-BE49-F238E27FC236}">
                <a16:creationId xmlns:a16="http://schemas.microsoft.com/office/drawing/2014/main" xmlns="" id="{65E644DD-F927-5095-D7EF-EFDD839627F8}"/>
              </a:ext>
            </a:extLst>
          </p:cNvPr>
          <p:cNvSpPr>
            <a:spLocks noGrp="1"/>
          </p:cNvSpPr>
          <p:nvPr>
            <p:ph type="sldNum" sz="quarter" idx="12"/>
          </p:nvPr>
        </p:nvSpPr>
        <p:spPr/>
        <p:txBody>
          <a:bodyPr/>
          <a:lstStyle/>
          <a:p>
            <a:fld id="{5E5D70F2-EF2A-48C9-8162-12667630CBA3}" type="slidenum">
              <a:rPr lang="en-US" smtClean="0"/>
              <a:t>13</a:t>
            </a:fld>
            <a:endParaRPr lang="en-US"/>
          </a:p>
        </p:txBody>
      </p:sp>
    </p:spTree>
    <p:extLst>
      <p:ext uri="{BB962C8B-B14F-4D97-AF65-F5344CB8AC3E}">
        <p14:creationId xmlns:p14="http://schemas.microsoft.com/office/powerpoint/2010/main" val="4018288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1086350" y="0"/>
            <a:ext cx="10267500" cy="1067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endParaRPr sz="4800" dirty="0">
              <a:solidFill>
                <a:schemeClr val="dk1"/>
              </a:solidFill>
              <a:latin typeface="Arial"/>
              <a:ea typeface="Arial"/>
              <a:cs typeface="Arial"/>
              <a:sym typeface="Arial"/>
            </a:endParaRPr>
          </a:p>
          <a:p>
            <a:pPr marL="0" lvl="0" indent="0" algn="ctr" rtl="0">
              <a:spcBef>
                <a:spcPts val="0"/>
              </a:spcBef>
              <a:spcAft>
                <a:spcPts val="0"/>
              </a:spcAft>
              <a:buClr>
                <a:schemeClr val="dk1"/>
              </a:buClr>
              <a:buSzPts val="1100"/>
              <a:buFont typeface="Arial"/>
              <a:buNone/>
            </a:pPr>
            <a:r>
              <a:rPr lang="en-US" sz="4800" dirty="0">
                <a:solidFill>
                  <a:schemeClr val="dk1"/>
                </a:solidFill>
                <a:latin typeface="Arial"/>
                <a:ea typeface="Arial"/>
                <a:cs typeface="Arial"/>
                <a:sym typeface="Arial"/>
              </a:rPr>
              <a:t>Questions!</a:t>
            </a:r>
            <a:endParaRPr sz="4800" dirty="0">
              <a:solidFill>
                <a:schemeClr val="dk1"/>
              </a:solidFill>
              <a:latin typeface="Arial"/>
              <a:ea typeface="Arial"/>
              <a:cs typeface="Arial"/>
              <a:sym typeface="Arial"/>
            </a:endParaRPr>
          </a:p>
          <a:p>
            <a:pPr marL="0" lvl="0" indent="0" algn="ctr" rtl="0">
              <a:spcBef>
                <a:spcPts val="0"/>
              </a:spcBef>
              <a:spcAft>
                <a:spcPts val="0"/>
              </a:spcAft>
              <a:buNone/>
            </a:pPr>
            <a:endParaRPr dirty="0"/>
          </a:p>
        </p:txBody>
      </p:sp>
      <p:sp>
        <p:nvSpPr>
          <p:cNvPr id="133" name="Google Shape;133;p17"/>
          <p:cNvSpPr txBox="1">
            <a:spLocks noGrp="1"/>
          </p:cNvSpPr>
          <p:nvPr>
            <p:ph type="body" idx="1"/>
          </p:nvPr>
        </p:nvSpPr>
        <p:spPr>
          <a:xfrm>
            <a:off x="0" y="1118825"/>
            <a:ext cx="11353800" cy="5058000"/>
          </a:xfrm>
          <a:prstGeom prst="rect">
            <a:avLst/>
          </a:prstGeom>
        </p:spPr>
        <p:txBody>
          <a:bodyPr spcFirstLastPara="1" wrap="square" lIns="91425" tIns="45700" rIns="91425" bIns="45700" anchor="t" anchorCtr="0">
            <a:normAutofit fontScale="85000" lnSpcReduction="10000"/>
          </a:bodyPr>
          <a:lstStyle/>
          <a:p>
            <a:pPr marL="482918" lvl="0" indent="-342900" algn="l" rtl="0">
              <a:lnSpc>
                <a:spcPct val="115000"/>
              </a:lnSpc>
              <a:spcBef>
                <a:spcPts val="1200"/>
              </a:spcBef>
              <a:spcAft>
                <a:spcPts val="0"/>
              </a:spcAft>
              <a:buClr>
                <a:schemeClr val="dk1"/>
              </a:buClr>
              <a:buSzPct val="100000"/>
              <a:buFont typeface="+mj-lt"/>
              <a:buAutoNum type="arabicPeriod"/>
            </a:pPr>
            <a:r>
              <a:rPr lang="en-US" sz="1800" b="1" dirty="0">
                <a:solidFill>
                  <a:schemeClr val="dk1"/>
                </a:solidFill>
                <a:latin typeface="Arial"/>
                <a:ea typeface="Arial"/>
                <a:cs typeface="Arial"/>
                <a:sym typeface="Arial"/>
              </a:rPr>
              <a:t>Why is it critical to match voltage, frequency, and phase angle before connecting a generator to the grid?</a:t>
            </a:r>
            <a:endParaRPr sz="1800" b="1" dirty="0">
              <a:solidFill>
                <a:schemeClr val="dk1"/>
              </a:solidFill>
              <a:latin typeface="Arial"/>
              <a:ea typeface="Arial"/>
              <a:cs typeface="Arial"/>
              <a:sym typeface="Arial"/>
            </a:endParaRPr>
          </a:p>
          <a:p>
            <a:pPr marL="800100" lvl="0" indent="-342900" algn="l" rtl="0">
              <a:lnSpc>
                <a:spcPct val="115000"/>
              </a:lnSpc>
              <a:spcBef>
                <a:spcPts val="1200"/>
              </a:spcBef>
              <a:spcAft>
                <a:spcPts val="0"/>
              </a:spcAft>
              <a:buFont typeface="+mj-lt"/>
              <a:buAutoNum type="arabicPeriod"/>
            </a:pPr>
            <a:endParaRPr sz="1800" b="1" dirty="0">
              <a:solidFill>
                <a:schemeClr val="dk1"/>
              </a:solidFill>
              <a:latin typeface="Arial"/>
              <a:ea typeface="Arial"/>
              <a:cs typeface="Arial"/>
              <a:sym typeface="Arial"/>
            </a:endParaRPr>
          </a:p>
          <a:p>
            <a:pPr marL="482918" lvl="0" indent="-342900" algn="l" rtl="0">
              <a:lnSpc>
                <a:spcPct val="115000"/>
              </a:lnSpc>
              <a:spcBef>
                <a:spcPts val="1200"/>
              </a:spcBef>
              <a:spcAft>
                <a:spcPts val="0"/>
              </a:spcAft>
              <a:buClr>
                <a:schemeClr val="dk1"/>
              </a:buClr>
              <a:buSzPct val="100000"/>
              <a:buFont typeface="+mj-lt"/>
              <a:buAutoNum type="arabicPeriod"/>
            </a:pPr>
            <a:r>
              <a:rPr lang="en-US" sz="1800" b="1" dirty="0">
                <a:solidFill>
                  <a:schemeClr val="dk1"/>
                </a:solidFill>
                <a:latin typeface="Arial"/>
                <a:ea typeface="Arial"/>
                <a:cs typeface="Arial"/>
                <a:sym typeface="Arial"/>
              </a:rPr>
              <a:t>What are the potential risks and consequences of improper synchronization?</a:t>
            </a:r>
            <a:endParaRPr sz="1800" b="1" dirty="0">
              <a:solidFill>
                <a:schemeClr val="dk1"/>
              </a:solidFill>
              <a:latin typeface="Arial"/>
              <a:ea typeface="Arial"/>
              <a:cs typeface="Arial"/>
              <a:sym typeface="Arial"/>
            </a:endParaRPr>
          </a:p>
          <a:p>
            <a:pPr marL="800100" lvl="0" indent="-342900" algn="l" rtl="0">
              <a:lnSpc>
                <a:spcPct val="115000"/>
              </a:lnSpc>
              <a:spcBef>
                <a:spcPts val="1200"/>
              </a:spcBef>
              <a:spcAft>
                <a:spcPts val="0"/>
              </a:spcAft>
              <a:buFont typeface="+mj-lt"/>
              <a:buAutoNum type="arabicPeriod"/>
            </a:pPr>
            <a:endParaRPr sz="1800" b="1" dirty="0">
              <a:solidFill>
                <a:schemeClr val="dk1"/>
              </a:solidFill>
              <a:latin typeface="Arial"/>
              <a:ea typeface="Arial"/>
              <a:cs typeface="Arial"/>
              <a:sym typeface="Arial"/>
            </a:endParaRPr>
          </a:p>
          <a:p>
            <a:pPr marL="482918" lvl="0" indent="-342900" algn="l" rtl="0">
              <a:lnSpc>
                <a:spcPct val="115000"/>
              </a:lnSpc>
              <a:spcBef>
                <a:spcPts val="1200"/>
              </a:spcBef>
              <a:spcAft>
                <a:spcPts val="0"/>
              </a:spcAft>
              <a:buClr>
                <a:schemeClr val="dk1"/>
              </a:buClr>
              <a:buSzPct val="100000"/>
              <a:buFont typeface="+mj-lt"/>
              <a:buAutoNum type="arabicPeriod"/>
            </a:pPr>
            <a:r>
              <a:rPr lang="en-US" sz="1800" b="1" dirty="0">
                <a:solidFill>
                  <a:schemeClr val="dk1"/>
                </a:solidFill>
                <a:latin typeface="Arial"/>
                <a:ea typeface="Arial"/>
                <a:cs typeface="Arial"/>
                <a:sym typeface="Arial"/>
              </a:rPr>
              <a:t>How does the synchroscope help in achieving proper synchronization, and why is it preferred over the three-light method in some cases?</a:t>
            </a:r>
            <a:endParaRPr sz="1800" b="1" dirty="0">
              <a:solidFill>
                <a:schemeClr val="dk1"/>
              </a:solidFill>
              <a:latin typeface="Arial"/>
              <a:ea typeface="Arial"/>
              <a:cs typeface="Arial"/>
              <a:sym typeface="Arial"/>
            </a:endParaRPr>
          </a:p>
          <a:p>
            <a:pPr marL="800100" lvl="0" indent="-342900" algn="l" rtl="0">
              <a:lnSpc>
                <a:spcPct val="115000"/>
              </a:lnSpc>
              <a:spcBef>
                <a:spcPts val="1200"/>
              </a:spcBef>
              <a:spcAft>
                <a:spcPts val="0"/>
              </a:spcAft>
              <a:buFont typeface="+mj-lt"/>
              <a:buAutoNum type="arabicPeriod"/>
            </a:pPr>
            <a:endParaRPr sz="1800" b="1" dirty="0">
              <a:solidFill>
                <a:schemeClr val="dk1"/>
              </a:solidFill>
              <a:latin typeface="Arial"/>
              <a:ea typeface="Arial"/>
              <a:cs typeface="Arial"/>
              <a:sym typeface="Arial"/>
            </a:endParaRPr>
          </a:p>
          <a:p>
            <a:pPr marL="482918" lvl="0" indent="-342900" algn="l" rtl="0">
              <a:lnSpc>
                <a:spcPct val="115000"/>
              </a:lnSpc>
              <a:spcBef>
                <a:spcPts val="1200"/>
              </a:spcBef>
              <a:spcAft>
                <a:spcPts val="0"/>
              </a:spcAft>
              <a:buClr>
                <a:schemeClr val="dk1"/>
              </a:buClr>
              <a:buSzPct val="100000"/>
              <a:buFont typeface="+mj-lt"/>
              <a:buAutoNum type="arabicPeriod"/>
            </a:pPr>
            <a:r>
              <a:rPr lang="en-US" sz="1800" b="1" dirty="0">
                <a:solidFill>
                  <a:schemeClr val="dk1"/>
                </a:solidFill>
                <a:latin typeface="Arial"/>
                <a:ea typeface="Arial"/>
                <a:cs typeface="Arial"/>
                <a:sym typeface="Arial"/>
              </a:rPr>
              <a:t>Can you think of real-world applications where synchronization is necessary outside of power plants?</a:t>
            </a:r>
            <a:endParaRPr sz="1800" b="1" dirty="0">
              <a:solidFill>
                <a:schemeClr val="dk1"/>
              </a:solidFill>
              <a:latin typeface="Arial"/>
              <a:ea typeface="Arial"/>
              <a:cs typeface="Arial"/>
              <a:sym typeface="Arial"/>
            </a:endParaRPr>
          </a:p>
          <a:p>
            <a:pPr marL="800100" lvl="0" indent="-342900" algn="l" rtl="0">
              <a:lnSpc>
                <a:spcPct val="115000"/>
              </a:lnSpc>
              <a:spcBef>
                <a:spcPts val="1200"/>
              </a:spcBef>
              <a:spcAft>
                <a:spcPts val="0"/>
              </a:spcAft>
              <a:buFont typeface="+mj-lt"/>
              <a:buAutoNum type="arabicPeriod"/>
            </a:pPr>
            <a:endParaRPr sz="1800" b="1" dirty="0">
              <a:solidFill>
                <a:schemeClr val="dk1"/>
              </a:solidFill>
              <a:latin typeface="Arial"/>
              <a:ea typeface="Arial"/>
              <a:cs typeface="Arial"/>
              <a:sym typeface="Arial"/>
            </a:endParaRPr>
          </a:p>
          <a:p>
            <a:pPr marL="482918" lvl="0" indent="-342900" algn="l" rtl="0">
              <a:lnSpc>
                <a:spcPct val="115000"/>
              </a:lnSpc>
              <a:spcBef>
                <a:spcPts val="1200"/>
              </a:spcBef>
              <a:spcAft>
                <a:spcPts val="0"/>
              </a:spcAft>
              <a:buClr>
                <a:schemeClr val="dk1"/>
              </a:buClr>
              <a:buSzPct val="100000"/>
              <a:buFont typeface="+mj-lt"/>
              <a:buAutoNum type="arabicPeriod"/>
            </a:pPr>
            <a:r>
              <a:rPr lang="en-US" sz="1800" b="1" dirty="0">
                <a:solidFill>
                  <a:schemeClr val="dk1"/>
                </a:solidFill>
                <a:latin typeface="Arial"/>
                <a:ea typeface="Arial"/>
                <a:cs typeface="Arial"/>
                <a:sym typeface="Arial"/>
              </a:rPr>
              <a:t>What adjustments would you make if the generator’s frequency is slightly higher than the grid’s frequency?</a:t>
            </a:r>
            <a:endParaRPr sz="1800" b="1" dirty="0">
              <a:solidFill>
                <a:schemeClr val="dk1"/>
              </a:solidFill>
              <a:latin typeface="Arial"/>
              <a:ea typeface="Arial"/>
              <a:cs typeface="Arial"/>
              <a:sym typeface="Arial"/>
            </a:endParaRPr>
          </a:p>
          <a:p>
            <a:pPr marL="800100" lvl="0" indent="-342900" algn="l" rtl="0">
              <a:lnSpc>
                <a:spcPct val="115000"/>
              </a:lnSpc>
              <a:spcBef>
                <a:spcPts val="1200"/>
              </a:spcBef>
              <a:spcAft>
                <a:spcPts val="0"/>
              </a:spcAft>
              <a:buFont typeface="+mj-lt"/>
              <a:buAutoNum type="arabicPeriod"/>
            </a:pPr>
            <a:endParaRPr sz="1800" b="1" dirty="0">
              <a:solidFill>
                <a:schemeClr val="dk1"/>
              </a:solidFill>
              <a:latin typeface="Arial"/>
              <a:ea typeface="Arial"/>
              <a:cs typeface="Arial"/>
              <a:sym typeface="Arial"/>
            </a:endParaRPr>
          </a:p>
          <a:p>
            <a:pPr marL="482918" lvl="0" indent="-342900" algn="l" rtl="0">
              <a:lnSpc>
                <a:spcPct val="115000"/>
              </a:lnSpc>
              <a:spcBef>
                <a:spcPts val="1200"/>
              </a:spcBef>
              <a:spcAft>
                <a:spcPts val="0"/>
              </a:spcAft>
              <a:buClr>
                <a:schemeClr val="dk1"/>
              </a:buClr>
              <a:buSzPct val="100000"/>
              <a:buFont typeface="+mj-lt"/>
              <a:buAutoNum type="arabicPeriod"/>
            </a:pPr>
            <a:r>
              <a:rPr lang="en-US" sz="1800" b="1" dirty="0">
                <a:solidFill>
                  <a:schemeClr val="dk1"/>
                </a:solidFill>
                <a:latin typeface="Arial"/>
                <a:ea typeface="Arial"/>
                <a:cs typeface="Arial"/>
                <a:sym typeface="Arial"/>
              </a:rPr>
              <a:t>How does excitation influence reactive power, and why does lowering excitation increase active power output?</a:t>
            </a:r>
            <a:endParaRPr sz="1800" b="1" dirty="0">
              <a:solidFill>
                <a:schemeClr val="dk1"/>
              </a:solidFill>
              <a:latin typeface="Arial"/>
              <a:ea typeface="Arial"/>
              <a:cs typeface="Arial"/>
              <a:sym typeface="Arial"/>
            </a:endParaRPr>
          </a:p>
          <a:p>
            <a:pPr marL="685800" lvl="0" algn="l" rtl="0">
              <a:lnSpc>
                <a:spcPct val="115000"/>
              </a:lnSpc>
              <a:spcBef>
                <a:spcPts val="1200"/>
              </a:spcBef>
              <a:spcAft>
                <a:spcPts val="0"/>
              </a:spcAft>
              <a:buClr>
                <a:schemeClr val="dk1"/>
              </a:buClr>
              <a:buSzPct val="91666"/>
              <a:buFont typeface="+mj-lt"/>
              <a:buAutoNum type="arabicPeriod"/>
            </a:pPr>
            <a:endParaRPr sz="1200" dirty="0">
              <a:solidFill>
                <a:srgbClr val="595959"/>
              </a:solidFill>
              <a:latin typeface="Arial"/>
              <a:ea typeface="Arial"/>
              <a:cs typeface="Arial"/>
              <a:sym typeface="Arial"/>
            </a:endParaRPr>
          </a:p>
          <a:p>
            <a:pPr marL="0" lvl="0" indent="0" algn="l" rtl="0">
              <a:spcBef>
                <a:spcPts val="1200"/>
              </a:spcBef>
              <a:spcAft>
                <a:spcPts val="0"/>
              </a:spcAft>
              <a:buClr>
                <a:schemeClr val="dk1"/>
              </a:buClr>
              <a:buSzPct val="61111"/>
              <a:buFont typeface="Arial"/>
              <a:buNone/>
            </a:pPr>
            <a:endParaRPr sz="1800" dirty="0">
              <a:solidFill>
                <a:srgbClr val="595959"/>
              </a:solidFill>
              <a:latin typeface="Arial"/>
              <a:ea typeface="Arial"/>
              <a:cs typeface="Arial"/>
              <a:sym typeface="Arial"/>
            </a:endParaRPr>
          </a:p>
          <a:p>
            <a:pPr marL="0" lvl="0" indent="0" algn="l" rtl="0">
              <a:spcBef>
                <a:spcPts val="1000"/>
              </a:spcBef>
              <a:spcAft>
                <a:spcPts val="0"/>
              </a:spcAft>
              <a:buNone/>
            </a:pPr>
            <a:endParaRPr dirty="0"/>
          </a:p>
        </p:txBody>
      </p:sp>
      <p:sp>
        <p:nvSpPr>
          <p:cNvPr id="134" name="Google Shape;134;p1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2" name="TextBox 1">
            <a:extLst>
              <a:ext uri="{FF2B5EF4-FFF2-40B4-BE49-F238E27FC236}">
                <a16:creationId xmlns:a16="http://schemas.microsoft.com/office/drawing/2014/main" xmlns="" id="{F6C4E8B3-3B1E-67DF-B05B-BD958993DC89}"/>
              </a:ext>
            </a:extLst>
          </p:cNvPr>
          <p:cNvSpPr txBox="1"/>
          <p:nvPr/>
        </p:nvSpPr>
        <p:spPr>
          <a:xfrm>
            <a:off x="180608" y="6538900"/>
            <a:ext cx="4374916" cy="261610"/>
          </a:xfrm>
          <a:prstGeom prst="rect">
            <a:avLst/>
          </a:prstGeom>
          <a:noFill/>
        </p:spPr>
        <p:txBody>
          <a:bodyPr wrap="none" rtlCol="0">
            <a:spAutoFit/>
          </a:bodyPr>
          <a:lstStyle/>
          <a:p>
            <a:r>
              <a:rPr lang="en-US" sz="1100" dirty="0"/>
              <a:t>Questions from USNA EE301 Synchronizing 2 Power sources presentation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a:spLocks noGrp="1"/>
          </p:cNvSpPr>
          <p:nvPr>
            <p:ph type="ctrTitle"/>
          </p:nvPr>
        </p:nvSpPr>
        <p:spPr>
          <a:xfrm>
            <a:off x="100" y="0"/>
            <a:ext cx="12192000" cy="6816600"/>
          </a:xfrm>
          <a:prstGeom prst="rect">
            <a:avLst/>
          </a:prstGeom>
        </p:spPr>
        <p:txBody>
          <a:bodyPr spcFirstLastPara="1" wrap="square" lIns="91425" tIns="45700" rIns="91425" bIns="45700" anchor="b" anchorCtr="0">
            <a:noAutofit/>
          </a:bodyPr>
          <a:lstStyle/>
          <a:p>
            <a:pPr marL="609600" lvl="0" indent="-374650" algn="l" rtl="0">
              <a:lnSpc>
                <a:spcPct val="115000"/>
              </a:lnSpc>
              <a:spcBef>
                <a:spcPts val="1600"/>
              </a:spcBef>
              <a:spcAft>
                <a:spcPts val="0"/>
              </a:spcAft>
              <a:buClr>
                <a:srgbClr val="001B46"/>
              </a:buClr>
              <a:buSzPts val="1100"/>
              <a:buFont typeface="Arial"/>
              <a:buAutoNum type="arabicPeriod"/>
            </a:pPr>
            <a:r>
              <a:rPr lang="en-US" sz="1100" b="1" dirty="0"/>
              <a:t>Why is it critical to match voltage, frequency, and phase angle before connecting a generator to the grid?</a:t>
            </a:r>
            <a:endParaRPr sz="1100" b="1" dirty="0"/>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Mismatched voltage can cause high inrush currents, damaging equipment.</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Mismatched frequency leads to unstable power flow and potential system failure. </a:t>
            </a:r>
            <a:r>
              <a:rPr lang="en-US" sz="1100" b="1" dirty="0">
                <a:solidFill>
                  <a:schemeClr val="dk1"/>
                </a:solidFill>
              </a:rPr>
              <a:t>Protects Equipment</a:t>
            </a:r>
            <a:r>
              <a:rPr lang="en-US" sz="1100" dirty="0">
                <a:solidFill>
                  <a:schemeClr val="dk1"/>
                </a:solidFill>
              </a:rPr>
              <a:t>:</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Incorrect phase angle results in torque shocks, stressing mechanical components and electrical surges.</a:t>
            </a:r>
            <a:endParaRPr sz="1100" dirty="0">
              <a:solidFill>
                <a:schemeClr val="dk1"/>
              </a:solidFill>
            </a:endParaRPr>
          </a:p>
          <a:p>
            <a:pPr marL="609600" lvl="0" indent="-374650" algn="l" rtl="0">
              <a:lnSpc>
                <a:spcPct val="115000"/>
              </a:lnSpc>
              <a:spcBef>
                <a:spcPts val="0"/>
              </a:spcBef>
              <a:spcAft>
                <a:spcPts val="0"/>
              </a:spcAft>
              <a:buClr>
                <a:srgbClr val="001B46"/>
              </a:buClr>
              <a:buSzPts val="1100"/>
              <a:buFont typeface="Arial"/>
              <a:buAutoNum type="arabicPeriod"/>
            </a:pPr>
            <a:r>
              <a:rPr lang="en-US" sz="1100" b="1" dirty="0">
                <a:latin typeface="Arial"/>
                <a:ea typeface="Arial"/>
                <a:cs typeface="Arial"/>
                <a:sym typeface="Arial"/>
              </a:rPr>
              <a:t>What are the potential risks and consequences of improper synchronization?</a:t>
            </a:r>
            <a:endParaRPr sz="1100" b="1" dirty="0">
              <a:latin typeface="Arial"/>
              <a:ea typeface="Arial"/>
              <a:cs typeface="Arial"/>
              <a:sym typeface="Aria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Voltage surges leading to insulation breakdown.</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Excessive mechanical stress on generator shafts and turbines.</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Severe power oscillations that could destabilize the grid.</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Tripping of protective relays, causing shutdowns.</a:t>
            </a:r>
            <a:endParaRPr sz="1100" dirty="0">
              <a:solidFill>
                <a:schemeClr val="dk1"/>
              </a:solidFill>
            </a:endParaRPr>
          </a:p>
          <a:p>
            <a:pPr marL="609600" lvl="0" indent="-374650" algn="l" rtl="0">
              <a:lnSpc>
                <a:spcPct val="115000"/>
              </a:lnSpc>
              <a:spcBef>
                <a:spcPts val="0"/>
              </a:spcBef>
              <a:spcAft>
                <a:spcPts val="0"/>
              </a:spcAft>
              <a:buClr>
                <a:srgbClr val="001B46"/>
              </a:buClr>
              <a:buSzPts val="1100"/>
              <a:buFont typeface="Arial"/>
              <a:buAutoNum type="arabicPeriod"/>
            </a:pPr>
            <a:r>
              <a:rPr lang="en-US" sz="1100" b="1" dirty="0">
                <a:latin typeface="Arial"/>
                <a:ea typeface="Arial"/>
                <a:cs typeface="Arial"/>
                <a:sym typeface="Arial"/>
              </a:rPr>
              <a:t>How does the synchroscope help in achieving proper synchronization, and why is it preferred over the three-light method in some cases?</a:t>
            </a:r>
            <a:endParaRPr sz="1100" b="1" dirty="0">
              <a:latin typeface="Arial"/>
              <a:ea typeface="Arial"/>
              <a:cs typeface="Arial"/>
              <a:sym typeface="Aria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The synchroscope provides a precise and continuous indication of phase difference.</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It clearly shows whether the generator is leading or lagging, aiding in speed adjustments.</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The three-light method is less precise and harder to interpret, especially under fluctuating conditions.</a:t>
            </a:r>
            <a:endParaRPr sz="1100" dirty="0">
              <a:solidFill>
                <a:schemeClr val="dk1"/>
              </a:solidFill>
            </a:endParaRPr>
          </a:p>
          <a:p>
            <a:pPr marL="609600" lvl="0" indent="-374650" algn="l" rtl="0">
              <a:lnSpc>
                <a:spcPct val="115000"/>
              </a:lnSpc>
              <a:spcBef>
                <a:spcPts val="0"/>
              </a:spcBef>
              <a:spcAft>
                <a:spcPts val="0"/>
              </a:spcAft>
              <a:buClr>
                <a:srgbClr val="001B46"/>
              </a:buClr>
              <a:buSzPts val="1100"/>
              <a:buFont typeface="Arial"/>
              <a:buAutoNum type="arabicPeriod"/>
            </a:pPr>
            <a:r>
              <a:rPr lang="en-US" sz="1100" b="1" dirty="0">
                <a:latin typeface="Arial"/>
                <a:ea typeface="Arial"/>
                <a:cs typeface="Arial"/>
                <a:sym typeface="Arial"/>
              </a:rPr>
              <a:t>Can you think of real-world applications where synchronization is necessary outside of power plants?</a:t>
            </a:r>
            <a:endParaRPr sz="1100" b="1" dirty="0">
              <a:latin typeface="Arial"/>
              <a:ea typeface="Arial"/>
              <a:cs typeface="Arial"/>
              <a:sym typeface="Aria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Synchronizing backup generators to the main power supply in hospitals or data centers.</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Grid integration of renewable energy sources like wind and solar farms.</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Large-scale industrial processes requiring stable multi-generator operations.</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Marine and aerospace applications where multiple power sources operate in parallel.</a:t>
            </a:r>
            <a:endParaRPr sz="1100" dirty="0">
              <a:solidFill>
                <a:schemeClr val="dk1"/>
              </a:solidFill>
            </a:endParaRPr>
          </a:p>
          <a:p>
            <a:pPr marL="609600" lvl="0" indent="-374650" algn="l" rtl="0">
              <a:lnSpc>
                <a:spcPct val="115000"/>
              </a:lnSpc>
              <a:spcBef>
                <a:spcPts val="0"/>
              </a:spcBef>
              <a:spcAft>
                <a:spcPts val="0"/>
              </a:spcAft>
              <a:buClr>
                <a:srgbClr val="001B46"/>
              </a:buClr>
              <a:buSzPts val="1100"/>
              <a:buFont typeface="Arial"/>
              <a:buAutoNum type="arabicPeriod"/>
            </a:pPr>
            <a:r>
              <a:rPr lang="en-US" sz="1100" b="1" dirty="0">
                <a:latin typeface="Arial"/>
                <a:ea typeface="Arial"/>
                <a:cs typeface="Arial"/>
                <a:sym typeface="Arial"/>
              </a:rPr>
              <a:t>What adjustments would you make if the generator’s frequency is slightly higher than the grid’s frequency?</a:t>
            </a:r>
            <a:endParaRPr sz="1100" b="1" dirty="0">
              <a:latin typeface="Arial"/>
              <a:ea typeface="Arial"/>
              <a:cs typeface="Arial"/>
              <a:sym typeface="Aria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Reduce the prime mover speed slightly to match the grid frequency.</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Fine-tune the generator’s field excitation to balance voltage and frequency.</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Monitor the synchroscope and adjust speed until the needle stabilizes at 12 o’clock.</a:t>
            </a:r>
            <a:endParaRPr sz="1100" dirty="0">
              <a:solidFill>
                <a:schemeClr val="dk1"/>
              </a:solidFill>
            </a:endParaRPr>
          </a:p>
          <a:p>
            <a:pPr marL="609600" lvl="0" indent="-374650" algn="l" rtl="0">
              <a:lnSpc>
                <a:spcPct val="115000"/>
              </a:lnSpc>
              <a:spcBef>
                <a:spcPts val="0"/>
              </a:spcBef>
              <a:spcAft>
                <a:spcPts val="0"/>
              </a:spcAft>
              <a:buClr>
                <a:schemeClr val="dk1"/>
              </a:buClr>
              <a:buSzPts val="1100"/>
              <a:buFont typeface="Arial"/>
              <a:buAutoNum type="arabicPeriod"/>
            </a:pPr>
            <a:r>
              <a:rPr lang="en-US" sz="1100" b="1" dirty="0">
                <a:latin typeface="Arial"/>
                <a:ea typeface="Arial"/>
                <a:cs typeface="Arial"/>
                <a:sym typeface="Arial"/>
              </a:rPr>
              <a:t>How does excitation influence reactive power, and why does lowering excitation increase active power output?</a:t>
            </a:r>
            <a:endParaRPr sz="1100" b="1" dirty="0">
              <a:latin typeface="Arial"/>
              <a:ea typeface="Arial"/>
              <a:cs typeface="Arial"/>
              <a:sym typeface="Arial"/>
            </a:endParaRPr>
          </a:p>
          <a:p>
            <a:pPr marL="609600" lvl="0" indent="-374650" algn="l" rtl="0">
              <a:lnSpc>
                <a:spcPct val="115000"/>
              </a:lnSpc>
              <a:spcBef>
                <a:spcPts val="0"/>
              </a:spcBef>
              <a:spcAft>
                <a:spcPts val="0"/>
              </a:spcAft>
              <a:buClr>
                <a:srgbClr val="001B46"/>
              </a:buClr>
              <a:buSzPts val="1100"/>
              <a:buFont typeface="Arial"/>
              <a:buChar char="●"/>
            </a:pPr>
            <a:r>
              <a:rPr lang="en-US" sz="1100" b="1" dirty="0">
                <a:latin typeface="Arial"/>
                <a:ea typeface="Arial"/>
                <a:cs typeface="Arial"/>
                <a:sym typeface="Arial"/>
              </a:rPr>
              <a:t>Excitation primarily controls reactive power (VARs):</a:t>
            </a:r>
            <a:endParaRPr sz="1100" b="1" dirty="0">
              <a:latin typeface="Arial"/>
              <a:ea typeface="Arial"/>
              <a:cs typeface="Arial"/>
              <a:sym typeface="Arial"/>
            </a:endParaRPr>
          </a:p>
          <a:p>
            <a:pPr marL="1219200" lvl="1" indent="-374650" algn="l" rtl="0">
              <a:lnSpc>
                <a:spcPct val="115000"/>
              </a:lnSpc>
              <a:spcBef>
                <a:spcPts val="0"/>
              </a:spcBef>
              <a:spcAft>
                <a:spcPts val="0"/>
              </a:spcAft>
              <a:buClr>
                <a:srgbClr val="001B46"/>
              </a:buClr>
              <a:buSzPts val="1100"/>
              <a:buChar char="○"/>
            </a:pPr>
            <a:r>
              <a:rPr lang="en-US" sz="1100" b="1" dirty="0">
                <a:solidFill>
                  <a:schemeClr val="dk1"/>
                </a:solidFill>
              </a:rPr>
              <a:t>High excitation → Generator supplies reactive power to the grid.</a:t>
            </a:r>
            <a:endParaRPr sz="1100" b="1"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b="1" dirty="0">
                <a:solidFill>
                  <a:schemeClr val="dk1"/>
                </a:solidFill>
              </a:rPr>
              <a:t>Low excitation → Generator absorbs reactive power from the grid.</a:t>
            </a:r>
            <a:endParaRPr sz="1100" b="1" dirty="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US" sz="1100" b="1" dirty="0">
                <a:latin typeface="Arial"/>
                <a:ea typeface="Arial"/>
                <a:cs typeface="Arial"/>
                <a:sym typeface="Arial"/>
              </a:rPr>
              <a:t>Why does active power increase when excitation is lowered?</a:t>
            </a:r>
            <a:endParaRPr sz="1100" b="1" dirty="0">
              <a:latin typeface="Arial"/>
              <a:ea typeface="Arial"/>
              <a:cs typeface="Arial"/>
              <a:sym typeface="Arial"/>
            </a:endParaRPr>
          </a:p>
          <a:p>
            <a:pPr marL="1219200" lvl="1" indent="-374650" algn="l" rtl="0">
              <a:lnSpc>
                <a:spcPct val="115000"/>
              </a:lnSpc>
              <a:spcBef>
                <a:spcPts val="1600"/>
              </a:spcBef>
              <a:spcAft>
                <a:spcPts val="0"/>
              </a:spcAft>
              <a:buClr>
                <a:srgbClr val="001B46"/>
              </a:buClr>
              <a:buSzPts val="1100"/>
              <a:buChar char="○"/>
            </a:pPr>
            <a:r>
              <a:rPr lang="en-US" sz="1100" dirty="0">
                <a:solidFill>
                  <a:schemeClr val="dk1"/>
                </a:solidFill>
              </a:rPr>
              <a:t>Lowering excitation causes the generator to absorb reactive power from the grid.</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To maintain synchronism, the rotor angle increases, which </a:t>
            </a:r>
            <a:r>
              <a:rPr lang="en-US" sz="1100" b="1" dirty="0">
                <a:solidFill>
                  <a:schemeClr val="dk1"/>
                </a:solidFill>
              </a:rPr>
              <a:t>raises the active power (kW) output</a:t>
            </a:r>
            <a:r>
              <a:rPr lang="en-US" sz="1100" dirty="0">
                <a:solidFill>
                  <a:schemeClr val="dk1"/>
                </a:solidFill>
              </a:rPr>
              <a:t>.</a:t>
            </a:r>
            <a:endParaRPr sz="1100" dirty="0">
              <a:solidFill>
                <a:schemeClr val="dk1"/>
              </a:solidFill>
            </a:endParaRPr>
          </a:p>
          <a:p>
            <a:pPr marL="1219200" lvl="1" indent="-374650" algn="l" rtl="0">
              <a:lnSpc>
                <a:spcPct val="115000"/>
              </a:lnSpc>
              <a:spcBef>
                <a:spcPts val="0"/>
              </a:spcBef>
              <a:spcAft>
                <a:spcPts val="0"/>
              </a:spcAft>
              <a:buClr>
                <a:srgbClr val="001B46"/>
              </a:buClr>
              <a:buSzPts val="1100"/>
              <a:buChar char="○"/>
            </a:pPr>
            <a:r>
              <a:rPr lang="en-US" sz="1100" dirty="0">
                <a:solidFill>
                  <a:schemeClr val="dk1"/>
                </a:solidFill>
              </a:rPr>
              <a:t>However, too low excitation can lead to instability or loss of synchronization.</a:t>
            </a:r>
            <a:endParaRPr sz="1100" b="1" dirty="0"/>
          </a:p>
        </p:txBody>
      </p:sp>
      <p:sp>
        <p:nvSpPr>
          <p:cNvPr id="2" name="TextBox 1">
            <a:extLst>
              <a:ext uri="{FF2B5EF4-FFF2-40B4-BE49-F238E27FC236}">
                <a16:creationId xmlns:a16="http://schemas.microsoft.com/office/drawing/2014/main" xmlns="" id="{439D146E-853D-FFD0-39BC-D15F0B1A9DF3}"/>
              </a:ext>
            </a:extLst>
          </p:cNvPr>
          <p:cNvSpPr txBox="1"/>
          <p:nvPr/>
        </p:nvSpPr>
        <p:spPr>
          <a:xfrm>
            <a:off x="7251027" y="6645918"/>
            <a:ext cx="4374916" cy="261610"/>
          </a:xfrm>
          <a:prstGeom prst="rect">
            <a:avLst/>
          </a:prstGeom>
          <a:noFill/>
        </p:spPr>
        <p:txBody>
          <a:bodyPr wrap="none" rtlCol="0">
            <a:spAutoFit/>
          </a:bodyPr>
          <a:lstStyle/>
          <a:p>
            <a:r>
              <a:rPr lang="en-US" sz="1100" dirty="0"/>
              <a:t>Questions from USNA EE301 Synchronizing 2 Power sources presentation</a:t>
            </a:r>
          </a:p>
        </p:txBody>
      </p:sp>
      <p:sp>
        <p:nvSpPr>
          <p:cNvPr id="3" name="Slide Number Placeholder 3">
            <a:extLst>
              <a:ext uri="{FF2B5EF4-FFF2-40B4-BE49-F238E27FC236}">
                <a16:creationId xmlns:a16="http://schemas.microsoft.com/office/drawing/2014/main" xmlns="" id="{461774CE-91D4-C4A6-8148-3A3CBF791A83}"/>
              </a:ext>
            </a:extLst>
          </p:cNvPr>
          <p:cNvSpPr>
            <a:spLocks noGrp="1"/>
          </p:cNvSpPr>
          <p:nvPr>
            <p:ph type="sldNum" sz="quarter" idx="12"/>
          </p:nvPr>
        </p:nvSpPr>
        <p:spPr>
          <a:xfrm>
            <a:off x="8610600" y="6356350"/>
            <a:ext cx="2743200" cy="365125"/>
          </a:xfrm>
        </p:spPr>
        <p:txBody>
          <a:bodyPr/>
          <a:lstStyle/>
          <a:p>
            <a:fld id="{5E5D70F2-EF2A-48C9-8162-12667630CBA3}" type="slidenum">
              <a:rPr lang="en-US" smtClean="0"/>
              <a:t>15</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4150B7-07E1-E8B4-0D48-B4C5672F926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xmlns="" id="{4FE34F3B-1FB5-7BE0-23C4-95EA7338C724}"/>
              </a:ext>
            </a:extLst>
          </p:cNvPr>
          <p:cNvSpPr>
            <a:spLocks noGrp="1"/>
          </p:cNvSpPr>
          <p:nvPr>
            <p:ph idx="1"/>
          </p:nvPr>
        </p:nvSpPr>
        <p:spPr/>
        <p:txBody>
          <a:bodyPr>
            <a:normAutofit fontScale="85000" lnSpcReduction="10000"/>
          </a:bodyPr>
          <a:lstStyle/>
          <a:p>
            <a:r>
              <a:rPr lang="en-US" dirty="0"/>
              <a:t>Connecting a generator to an existing power grid is one of the critical processes in operating a shipboard power system:</a:t>
            </a:r>
          </a:p>
          <a:p>
            <a:pPr lvl="1"/>
            <a:r>
              <a:rPr lang="en-US" dirty="0"/>
              <a:t>One shipboard generator connecting to another shipboard generator</a:t>
            </a:r>
          </a:p>
          <a:p>
            <a:pPr lvl="1"/>
            <a:r>
              <a:rPr lang="en-US" dirty="0"/>
              <a:t>One shipboard generator connecting to shore power (terrestrial grid)</a:t>
            </a:r>
          </a:p>
          <a:p>
            <a:r>
              <a:rPr lang="en-US" dirty="0"/>
              <a:t>Synchronization of the generator and the existing power grid is a prerequisite to making the connection.  The generator and grid must match:</a:t>
            </a:r>
          </a:p>
          <a:p>
            <a:pPr lvl="1"/>
            <a:r>
              <a:rPr lang="en-US" dirty="0"/>
              <a:t>Voltage magnitude</a:t>
            </a:r>
          </a:p>
          <a:p>
            <a:pPr lvl="1"/>
            <a:r>
              <a:rPr lang="en-US" dirty="0"/>
              <a:t>Frequency</a:t>
            </a:r>
          </a:p>
          <a:p>
            <a:pPr lvl="1"/>
            <a:r>
              <a:rPr lang="en-US" dirty="0"/>
              <a:t>Phase sequence</a:t>
            </a:r>
          </a:p>
          <a:p>
            <a:pPr lvl="1"/>
            <a:r>
              <a:rPr lang="en-US" dirty="0"/>
              <a:t>Phase angle</a:t>
            </a:r>
          </a:p>
          <a:p>
            <a:r>
              <a:rPr lang="en-US" dirty="0"/>
              <a:t>Connecting a generator to an existing power grid without synchronization may lead to electrical surges, mechanical stress, blackout, or generator set damage. </a:t>
            </a:r>
          </a:p>
        </p:txBody>
      </p:sp>
      <p:sp>
        <p:nvSpPr>
          <p:cNvPr id="4" name="Slide Number Placeholder 3">
            <a:extLst>
              <a:ext uri="{FF2B5EF4-FFF2-40B4-BE49-F238E27FC236}">
                <a16:creationId xmlns:a16="http://schemas.microsoft.com/office/drawing/2014/main" xmlns="" id="{6BD8BA3B-104E-0E55-662A-59BA66496F5E}"/>
              </a:ext>
            </a:extLst>
          </p:cNvPr>
          <p:cNvSpPr>
            <a:spLocks noGrp="1"/>
          </p:cNvSpPr>
          <p:nvPr>
            <p:ph type="sldNum" sz="quarter" idx="12"/>
          </p:nvPr>
        </p:nvSpPr>
        <p:spPr/>
        <p:txBody>
          <a:bodyPr/>
          <a:lstStyle/>
          <a:p>
            <a:fld id="{5E5D70F2-EF2A-48C9-8162-12667630CBA3}" type="slidenum">
              <a:rPr lang="en-US" smtClean="0"/>
              <a:t>2</a:t>
            </a:fld>
            <a:endParaRPr lang="en-US"/>
          </a:p>
        </p:txBody>
      </p:sp>
    </p:spTree>
    <p:extLst>
      <p:ext uri="{BB962C8B-B14F-4D97-AF65-F5344CB8AC3E}">
        <p14:creationId xmlns:p14="http://schemas.microsoft.com/office/powerpoint/2010/main" val="3430263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DE99A-2775-0DC6-55D9-DFDDCECB78F1}"/>
              </a:ext>
            </a:extLst>
          </p:cNvPr>
          <p:cNvSpPr>
            <a:spLocks noGrp="1"/>
          </p:cNvSpPr>
          <p:nvPr>
            <p:ph type="title"/>
          </p:nvPr>
        </p:nvSpPr>
        <p:spPr/>
        <p:txBody>
          <a:bodyPr/>
          <a:lstStyle/>
          <a:p>
            <a:r>
              <a:rPr lang="en-US" dirty="0"/>
              <a:t>Purpose of this video</a:t>
            </a:r>
          </a:p>
        </p:txBody>
      </p:sp>
      <p:sp>
        <p:nvSpPr>
          <p:cNvPr id="3" name="Content Placeholder 2">
            <a:extLst>
              <a:ext uri="{FF2B5EF4-FFF2-40B4-BE49-F238E27FC236}">
                <a16:creationId xmlns:a16="http://schemas.microsoft.com/office/drawing/2014/main" xmlns="" id="{EADC64A0-E79C-A7B6-CF7A-6C7FC88485F5}"/>
              </a:ext>
            </a:extLst>
          </p:cNvPr>
          <p:cNvSpPr>
            <a:spLocks noGrp="1"/>
          </p:cNvSpPr>
          <p:nvPr>
            <p:ph idx="1"/>
          </p:nvPr>
        </p:nvSpPr>
        <p:spPr/>
        <p:txBody>
          <a:bodyPr/>
          <a:lstStyle/>
          <a:p>
            <a:r>
              <a:rPr lang="en-US" dirty="0"/>
              <a:t>Demonstrate how to parallel a generator to the grid.</a:t>
            </a:r>
          </a:p>
          <a:p>
            <a:pPr lvl="1"/>
            <a:r>
              <a:rPr lang="en-US" dirty="0"/>
              <a:t>Start with grid and “ship service power” disconnected.</a:t>
            </a:r>
          </a:p>
          <a:p>
            <a:pPr lvl="1"/>
            <a:r>
              <a:rPr lang="en-US" dirty="0"/>
              <a:t>Synchronize grid and “ship service power”</a:t>
            </a:r>
          </a:p>
          <a:p>
            <a:pPr lvl="1"/>
            <a:r>
              <a:rPr lang="en-US" dirty="0"/>
              <a:t>Close the paralleling switches.</a:t>
            </a:r>
          </a:p>
        </p:txBody>
      </p:sp>
      <p:sp>
        <p:nvSpPr>
          <p:cNvPr id="4" name="Slide Number Placeholder 3">
            <a:extLst>
              <a:ext uri="{FF2B5EF4-FFF2-40B4-BE49-F238E27FC236}">
                <a16:creationId xmlns:a16="http://schemas.microsoft.com/office/drawing/2014/main" xmlns="" id="{74044F92-8DA6-DF03-B8BE-ECFB58565F42}"/>
              </a:ext>
            </a:extLst>
          </p:cNvPr>
          <p:cNvSpPr>
            <a:spLocks noGrp="1"/>
          </p:cNvSpPr>
          <p:nvPr>
            <p:ph type="sldNum" sz="quarter" idx="12"/>
          </p:nvPr>
        </p:nvSpPr>
        <p:spPr/>
        <p:txBody>
          <a:bodyPr/>
          <a:lstStyle/>
          <a:p>
            <a:fld id="{5E5D70F2-EF2A-48C9-8162-12667630CBA3}" type="slidenum">
              <a:rPr lang="en-US" smtClean="0"/>
              <a:t>3</a:t>
            </a:fld>
            <a:endParaRPr lang="en-US"/>
          </a:p>
        </p:txBody>
      </p:sp>
    </p:spTree>
    <p:extLst>
      <p:ext uri="{BB962C8B-B14F-4D97-AF65-F5344CB8AC3E}">
        <p14:creationId xmlns:p14="http://schemas.microsoft.com/office/powerpoint/2010/main" val="3684846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9EA91C-8E0E-0527-1F9D-EDFC712B8DC5}"/>
              </a:ext>
            </a:extLst>
          </p:cNvPr>
          <p:cNvSpPr>
            <a:spLocks noGrp="1"/>
          </p:cNvSpPr>
          <p:nvPr>
            <p:ph type="title"/>
          </p:nvPr>
        </p:nvSpPr>
        <p:spPr>
          <a:xfrm>
            <a:off x="876368" y="367129"/>
            <a:ext cx="10515600" cy="1325563"/>
          </a:xfrm>
        </p:spPr>
        <p:txBody>
          <a:bodyPr/>
          <a:lstStyle/>
          <a:p>
            <a:r>
              <a:rPr lang="en-US" dirty="0"/>
              <a:t>Schematic</a:t>
            </a:r>
          </a:p>
        </p:txBody>
      </p:sp>
      <p:sp>
        <p:nvSpPr>
          <p:cNvPr id="8" name="TextBox 7">
            <a:extLst>
              <a:ext uri="{FF2B5EF4-FFF2-40B4-BE49-F238E27FC236}">
                <a16:creationId xmlns:a16="http://schemas.microsoft.com/office/drawing/2014/main" xmlns="" id="{1B86A6C7-DC5A-83D5-B35F-C7B3BD9E8E0F}"/>
              </a:ext>
            </a:extLst>
          </p:cNvPr>
          <p:cNvSpPr txBox="1"/>
          <p:nvPr/>
        </p:nvSpPr>
        <p:spPr>
          <a:xfrm>
            <a:off x="1224144" y="4412239"/>
            <a:ext cx="1204176" cy="646331"/>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 300 </a:t>
            </a:r>
            <a:r>
              <a:rPr lang="el-GR" dirty="0">
                <a:latin typeface="Times New Roman" panose="02020603050405020304" pitchFamily="18" charset="0"/>
                <a:cs typeface="Times New Roman" panose="02020603050405020304" pitchFamily="18" charset="0"/>
              </a:rPr>
              <a:t>Ω</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15" name="Slide Number Placeholder 14">
            <a:extLst>
              <a:ext uri="{FF2B5EF4-FFF2-40B4-BE49-F238E27FC236}">
                <a16:creationId xmlns:a16="http://schemas.microsoft.com/office/drawing/2014/main" xmlns="" id="{072CFDD5-9907-7BFE-308B-2FCC084487C6}"/>
              </a:ext>
            </a:extLst>
          </p:cNvPr>
          <p:cNvSpPr>
            <a:spLocks noGrp="1"/>
          </p:cNvSpPr>
          <p:nvPr>
            <p:ph type="sldNum" sz="quarter" idx="12"/>
          </p:nvPr>
        </p:nvSpPr>
        <p:spPr/>
        <p:txBody>
          <a:bodyPr/>
          <a:lstStyle/>
          <a:p>
            <a:fld id="{5E5D70F2-EF2A-48C9-8162-12667630CBA3}" type="slidenum">
              <a:rPr lang="en-US" smtClean="0"/>
              <a:t>4</a:t>
            </a:fld>
            <a:endParaRPr lang="en-US"/>
          </a:p>
        </p:txBody>
      </p:sp>
      <p:sp>
        <p:nvSpPr>
          <p:cNvPr id="4" name="TextBox 3">
            <a:extLst>
              <a:ext uri="{FF2B5EF4-FFF2-40B4-BE49-F238E27FC236}">
                <a16:creationId xmlns:a16="http://schemas.microsoft.com/office/drawing/2014/main" xmlns="" id="{CF59EC7C-614D-3DE6-31D6-EE493E5B5879}"/>
              </a:ext>
            </a:extLst>
          </p:cNvPr>
          <p:cNvSpPr txBox="1"/>
          <p:nvPr/>
        </p:nvSpPr>
        <p:spPr>
          <a:xfrm>
            <a:off x="1221654" y="4873904"/>
            <a:ext cx="2319549" cy="369332"/>
          </a:xfrm>
          <a:prstGeom prst="rect">
            <a:avLst/>
          </a:prstGeom>
          <a:noFill/>
        </p:spPr>
        <p:txBody>
          <a:bodyPr wrap="square">
            <a:spAutoFit/>
          </a:bodyPr>
          <a:lstStyle/>
          <a:p>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 208 V </a:t>
            </a:r>
            <a:r>
              <a:rPr lang="en-US" sz="1200" dirty="0">
                <a:latin typeface="Times New Roman" panose="02020603050405020304" pitchFamily="18" charset="0"/>
                <a:cs typeface="Times New Roman" panose="02020603050405020304" pitchFamily="18" charset="0"/>
              </a:rPr>
              <a:t>(rms line to line)</a:t>
            </a:r>
            <a:endParaRPr lang="en-US" dirty="0">
              <a:latin typeface="Times New Roman" panose="02020603050405020304" pitchFamily="18" charset="0"/>
              <a:cs typeface="Times New Roman" panose="02020603050405020304" pitchFamily="18" charset="0"/>
            </a:endParaRPr>
          </a:p>
        </p:txBody>
      </p:sp>
      <p:pic>
        <p:nvPicPr>
          <p:cNvPr id="9" name="Picture 8" descr="A diagram of a power supply system&#10;&#10;AI-generated content may be incorrect.">
            <a:extLst>
              <a:ext uri="{FF2B5EF4-FFF2-40B4-BE49-F238E27FC236}">
                <a16:creationId xmlns:a16="http://schemas.microsoft.com/office/drawing/2014/main" xmlns="" id="{6DB037DE-5F5A-D3C2-AAC1-B7FCBAF3EA9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7762" y="1029910"/>
            <a:ext cx="6505428" cy="5111408"/>
          </a:xfrm>
          <a:prstGeom prst="rect">
            <a:avLst/>
          </a:prstGeom>
        </p:spPr>
      </p:pic>
      <p:sp>
        <p:nvSpPr>
          <p:cNvPr id="10" name="TextBox 9">
            <a:extLst>
              <a:ext uri="{FF2B5EF4-FFF2-40B4-BE49-F238E27FC236}">
                <a16:creationId xmlns:a16="http://schemas.microsoft.com/office/drawing/2014/main" xmlns="" id="{2646036C-F5E1-E38B-B099-8BEC6699CB92}"/>
              </a:ext>
            </a:extLst>
          </p:cNvPr>
          <p:cNvSpPr txBox="1"/>
          <p:nvPr/>
        </p:nvSpPr>
        <p:spPr>
          <a:xfrm>
            <a:off x="396866" y="1614764"/>
            <a:ext cx="3242619" cy="2031325"/>
          </a:xfrm>
          <a:prstGeom prst="rect">
            <a:avLst/>
          </a:prstGeom>
          <a:noFill/>
        </p:spPr>
        <p:txBody>
          <a:bodyPr wrap="none" rtlCol="0">
            <a:spAutoFit/>
          </a:bodyPr>
          <a:lstStyle/>
          <a:p>
            <a:r>
              <a:rPr lang="en-US" dirty="0"/>
              <a:t>Current Meters</a:t>
            </a:r>
          </a:p>
          <a:p>
            <a:r>
              <a:rPr lang="en-US" dirty="0"/>
              <a:t> - Output of AC Generator</a:t>
            </a:r>
          </a:p>
          <a:p>
            <a:r>
              <a:rPr lang="en-US" dirty="0"/>
              <a:t> - Output of AC Power Supply</a:t>
            </a:r>
          </a:p>
          <a:p>
            <a:r>
              <a:rPr lang="en-US" dirty="0"/>
              <a:t> - Synchronizing Light and Switch</a:t>
            </a:r>
          </a:p>
          <a:p>
            <a:r>
              <a:rPr lang="en-US" dirty="0"/>
              <a:t>Voltage / Frequency Meters</a:t>
            </a:r>
          </a:p>
          <a:p>
            <a:r>
              <a:rPr lang="en-US" dirty="0"/>
              <a:t> - Output of AC Generator</a:t>
            </a:r>
          </a:p>
          <a:p>
            <a:r>
              <a:rPr lang="en-US" dirty="0"/>
              <a:t> - Output of AC Power Supply</a:t>
            </a:r>
          </a:p>
        </p:txBody>
      </p:sp>
    </p:spTree>
    <p:extLst>
      <p:ext uri="{BB962C8B-B14F-4D97-AF65-F5344CB8AC3E}">
        <p14:creationId xmlns:p14="http://schemas.microsoft.com/office/powerpoint/2010/main" val="51599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5B4610-8288-CE9F-E746-B8C07FD82052}"/>
              </a:ext>
            </a:extLst>
          </p:cNvPr>
          <p:cNvSpPr>
            <a:spLocks noGrp="1"/>
          </p:cNvSpPr>
          <p:nvPr>
            <p:ph type="title"/>
          </p:nvPr>
        </p:nvSpPr>
        <p:spPr/>
        <p:txBody>
          <a:bodyPr/>
          <a:lstStyle/>
          <a:p>
            <a:r>
              <a:rPr lang="en-US" dirty="0" err="1"/>
              <a:t>LabVolt</a:t>
            </a:r>
            <a:r>
              <a:rPr lang="en-US" dirty="0"/>
              <a:t> Modules</a:t>
            </a:r>
          </a:p>
        </p:txBody>
      </p:sp>
      <p:sp>
        <p:nvSpPr>
          <p:cNvPr id="4" name="Slide Number Placeholder 3">
            <a:extLst>
              <a:ext uri="{FF2B5EF4-FFF2-40B4-BE49-F238E27FC236}">
                <a16:creationId xmlns:a16="http://schemas.microsoft.com/office/drawing/2014/main" xmlns="" id="{5BD23201-55B4-20B0-F95D-B18339A67BB6}"/>
              </a:ext>
            </a:extLst>
          </p:cNvPr>
          <p:cNvSpPr>
            <a:spLocks noGrp="1"/>
          </p:cNvSpPr>
          <p:nvPr>
            <p:ph type="sldNum" sz="quarter" idx="12"/>
          </p:nvPr>
        </p:nvSpPr>
        <p:spPr/>
        <p:txBody>
          <a:bodyPr/>
          <a:lstStyle/>
          <a:p>
            <a:fld id="{5E5D70F2-EF2A-48C9-8162-12667630CBA3}" type="slidenum">
              <a:rPr lang="en-US" smtClean="0"/>
              <a:t>5</a:t>
            </a:fld>
            <a:endParaRPr lang="en-US"/>
          </a:p>
        </p:txBody>
      </p:sp>
      <p:pic>
        <p:nvPicPr>
          <p:cNvPr id="8" name="Picture 7" descr="A close-up of a machine&#10;&#10;AI-generated content may be incorrect.">
            <a:extLst>
              <a:ext uri="{FF2B5EF4-FFF2-40B4-BE49-F238E27FC236}">
                <a16:creationId xmlns:a16="http://schemas.microsoft.com/office/drawing/2014/main" xmlns="" id="{06A6D4BE-80F5-92B3-E183-4A7BD3342439}"/>
              </a:ext>
            </a:extLst>
          </p:cNvPr>
          <p:cNvPicPr>
            <a:picLocks noChangeAspect="1"/>
          </p:cNvPicPr>
          <p:nvPr/>
        </p:nvPicPr>
        <p:blipFill>
          <a:blip r:embed="rId2" cstate="hqprint">
            <a:extLst>
              <a:ext uri="{28A0092B-C50C-407E-A947-70E740481C1C}">
                <a14:useLocalDpi xmlns:a14="http://schemas.microsoft.com/office/drawing/2010/main"/>
              </a:ext>
            </a:extLst>
          </a:blip>
          <a:srcRect l="13477" r="19140"/>
          <a:stretch/>
        </p:blipFill>
        <p:spPr>
          <a:xfrm rot="5400000">
            <a:off x="7714379" y="1057943"/>
            <a:ext cx="3576829" cy="3981125"/>
          </a:xfrm>
          <a:prstGeom prst="rect">
            <a:avLst/>
          </a:prstGeom>
        </p:spPr>
      </p:pic>
      <p:pic>
        <p:nvPicPr>
          <p:cNvPr id="10" name="Picture 9" descr="A close up of a device&#10;&#10;AI-generated content may be incorrect.">
            <a:extLst>
              <a:ext uri="{FF2B5EF4-FFF2-40B4-BE49-F238E27FC236}">
                <a16:creationId xmlns:a16="http://schemas.microsoft.com/office/drawing/2014/main" xmlns="" id="{84229C03-5758-4D4C-5ED3-CEF12B4E6862}"/>
              </a:ext>
            </a:extLst>
          </p:cNvPr>
          <p:cNvPicPr>
            <a:picLocks noChangeAspect="1"/>
          </p:cNvPicPr>
          <p:nvPr/>
        </p:nvPicPr>
        <p:blipFill>
          <a:blip r:embed="rId3" cstate="hqprint">
            <a:extLst>
              <a:ext uri="{28A0092B-C50C-407E-A947-70E740481C1C}">
                <a14:useLocalDpi xmlns:a14="http://schemas.microsoft.com/office/drawing/2010/main"/>
              </a:ext>
            </a:extLst>
          </a:blip>
          <a:srcRect l="3184" t="5957" r="4190" b="27821"/>
          <a:stretch/>
        </p:blipFill>
        <p:spPr>
          <a:xfrm rot="60000">
            <a:off x="852012" y="1933508"/>
            <a:ext cx="3000773" cy="1609044"/>
          </a:xfrm>
          <a:prstGeom prst="rect">
            <a:avLst/>
          </a:prstGeom>
        </p:spPr>
      </p:pic>
      <p:pic>
        <p:nvPicPr>
          <p:cNvPr id="12" name="Picture 11" descr="A machine with colorful wires&#10;&#10;AI-generated content may be incorrect.">
            <a:extLst>
              <a:ext uri="{FF2B5EF4-FFF2-40B4-BE49-F238E27FC236}">
                <a16:creationId xmlns:a16="http://schemas.microsoft.com/office/drawing/2014/main" xmlns="" id="{85246E41-155C-907E-FAFD-2148A02FA0D6}"/>
              </a:ext>
            </a:extLst>
          </p:cNvPr>
          <p:cNvPicPr>
            <a:picLocks noChangeAspect="1"/>
          </p:cNvPicPr>
          <p:nvPr/>
        </p:nvPicPr>
        <p:blipFill>
          <a:blip r:embed="rId4" cstate="hqprint">
            <a:extLst>
              <a:ext uri="{28A0092B-C50C-407E-A947-70E740481C1C}">
                <a14:useLocalDpi xmlns:a14="http://schemas.microsoft.com/office/drawing/2010/main"/>
              </a:ext>
            </a:extLst>
          </a:blip>
          <a:srcRect l="163" t="5324" r="203" b="26342"/>
          <a:stretch/>
        </p:blipFill>
        <p:spPr>
          <a:xfrm>
            <a:off x="594732" y="3785373"/>
            <a:ext cx="5973337" cy="3072627"/>
          </a:xfrm>
          <a:prstGeom prst="rect">
            <a:avLst/>
          </a:prstGeom>
        </p:spPr>
      </p:pic>
      <p:sp>
        <p:nvSpPr>
          <p:cNvPr id="13" name="TextBox 12">
            <a:extLst>
              <a:ext uri="{FF2B5EF4-FFF2-40B4-BE49-F238E27FC236}">
                <a16:creationId xmlns:a16="http://schemas.microsoft.com/office/drawing/2014/main" xmlns="" id="{5474237D-3306-4C31-6BD0-69F251E562FA}"/>
              </a:ext>
            </a:extLst>
          </p:cNvPr>
          <p:cNvSpPr txBox="1"/>
          <p:nvPr/>
        </p:nvSpPr>
        <p:spPr>
          <a:xfrm>
            <a:off x="4006154" y="2007442"/>
            <a:ext cx="1568122" cy="923330"/>
          </a:xfrm>
          <a:prstGeom prst="rect">
            <a:avLst/>
          </a:prstGeom>
          <a:noFill/>
        </p:spPr>
        <p:txBody>
          <a:bodyPr wrap="none" rtlCol="0">
            <a:spAutoFit/>
          </a:bodyPr>
          <a:lstStyle/>
          <a:p>
            <a:r>
              <a:rPr lang="en-US" dirty="0"/>
              <a:t>Used both for </a:t>
            </a:r>
          </a:p>
          <a:p>
            <a:r>
              <a:rPr lang="en-US" dirty="0"/>
              <a:t>Synchronizing </a:t>
            </a:r>
          </a:p>
          <a:p>
            <a:r>
              <a:rPr lang="en-US" dirty="0"/>
              <a:t>and paralleling</a:t>
            </a:r>
          </a:p>
        </p:txBody>
      </p:sp>
      <p:sp>
        <p:nvSpPr>
          <p:cNvPr id="14" name="TextBox 13">
            <a:extLst>
              <a:ext uri="{FF2B5EF4-FFF2-40B4-BE49-F238E27FC236}">
                <a16:creationId xmlns:a16="http://schemas.microsoft.com/office/drawing/2014/main" xmlns="" id="{87BD297C-FF92-41F6-FF8A-E6D931061F1D}"/>
              </a:ext>
            </a:extLst>
          </p:cNvPr>
          <p:cNvSpPr txBox="1"/>
          <p:nvPr/>
        </p:nvSpPr>
        <p:spPr>
          <a:xfrm>
            <a:off x="7266257" y="5987018"/>
            <a:ext cx="2688685" cy="369332"/>
          </a:xfrm>
          <a:prstGeom prst="rect">
            <a:avLst/>
          </a:prstGeom>
          <a:noFill/>
        </p:spPr>
        <p:txBody>
          <a:bodyPr wrap="none" rtlCol="0">
            <a:spAutoFit/>
          </a:bodyPr>
          <a:lstStyle/>
          <a:p>
            <a:r>
              <a:rPr lang="en-US" dirty="0"/>
              <a:t>Used to Control Frequency</a:t>
            </a:r>
          </a:p>
        </p:txBody>
      </p:sp>
      <p:cxnSp>
        <p:nvCxnSpPr>
          <p:cNvPr id="16" name="Straight Arrow Connector 15">
            <a:extLst>
              <a:ext uri="{FF2B5EF4-FFF2-40B4-BE49-F238E27FC236}">
                <a16:creationId xmlns:a16="http://schemas.microsoft.com/office/drawing/2014/main" xmlns="" id="{601EB2C3-A69E-0196-19B4-C57ECC59EE59}"/>
              </a:ext>
            </a:extLst>
          </p:cNvPr>
          <p:cNvCxnSpPr>
            <a:cxnSpLocks/>
            <a:stCxn id="14" idx="1"/>
          </p:cNvCxnSpPr>
          <p:nvPr/>
        </p:nvCxnSpPr>
        <p:spPr>
          <a:xfrm flipH="1" flipV="1">
            <a:off x="6390604" y="5987018"/>
            <a:ext cx="875653" cy="1846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6F39DCA9-8BBE-1EE8-A934-F8F372374419}"/>
              </a:ext>
            </a:extLst>
          </p:cNvPr>
          <p:cNvSpPr txBox="1"/>
          <p:nvPr/>
        </p:nvSpPr>
        <p:spPr>
          <a:xfrm>
            <a:off x="8478023" y="5411969"/>
            <a:ext cx="2411173" cy="369332"/>
          </a:xfrm>
          <a:prstGeom prst="rect">
            <a:avLst/>
          </a:prstGeom>
          <a:noFill/>
        </p:spPr>
        <p:txBody>
          <a:bodyPr wrap="none" rtlCol="0">
            <a:spAutoFit/>
          </a:bodyPr>
          <a:lstStyle/>
          <a:p>
            <a:r>
              <a:rPr lang="en-US" dirty="0"/>
              <a:t>Used to Control Voltage</a:t>
            </a:r>
          </a:p>
        </p:txBody>
      </p:sp>
      <p:cxnSp>
        <p:nvCxnSpPr>
          <p:cNvPr id="22" name="Straight Arrow Connector 21">
            <a:extLst>
              <a:ext uri="{FF2B5EF4-FFF2-40B4-BE49-F238E27FC236}">
                <a16:creationId xmlns:a16="http://schemas.microsoft.com/office/drawing/2014/main" xmlns="" id="{6C5687D5-7528-096E-29C9-0B0A98F357C3}"/>
              </a:ext>
            </a:extLst>
          </p:cNvPr>
          <p:cNvCxnSpPr>
            <a:cxnSpLocks/>
          </p:cNvCxnSpPr>
          <p:nvPr/>
        </p:nvCxnSpPr>
        <p:spPr>
          <a:xfrm flipV="1">
            <a:off x="9954942" y="4014439"/>
            <a:ext cx="404541" cy="130724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347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8F816-D3C2-1436-4328-0B4A0B639949}"/>
              </a:ext>
            </a:extLst>
          </p:cNvPr>
          <p:cNvSpPr>
            <a:spLocks noGrp="1"/>
          </p:cNvSpPr>
          <p:nvPr>
            <p:ph type="title"/>
          </p:nvPr>
        </p:nvSpPr>
        <p:spPr/>
        <p:txBody>
          <a:bodyPr/>
          <a:lstStyle/>
          <a:p>
            <a:r>
              <a:rPr lang="en-US" dirty="0"/>
              <a:t>Prime Mover</a:t>
            </a:r>
          </a:p>
        </p:txBody>
      </p:sp>
      <p:sp>
        <p:nvSpPr>
          <p:cNvPr id="3" name="Content Placeholder 2">
            <a:extLst>
              <a:ext uri="{FF2B5EF4-FFF2-40B4-BE49-F238E27FC236}">
                <a16:creationId xmlns:a16="http://schemas.microsoft.com/office/drawing/2014/main" xmlns="" id="{F27A3B69-DB38-AC48-1045-32C91B671A62}"/>
              </a:ext>
            </a:extLst>
          </p:cNvPr>
          <p:cNvSpPr>
            <a:spLocks noGrp="1"/>
          </p:cNvSpPr>
          <p:nvPr>
            <p:ph idx="1"/>
          </p:nvPr>
        </p:nvSpPr>
        <p:spPr>
          <a:xfrm>
            <a:off x="838200" y="1479936"/>
            <a:ext cx="4770863" cy="4876413"/>
          </a:xfrm>
        </p:spPr>
        <p:txBody>
          <a:bodyPr>
            <a:normAutofit fontScale="85000" lnSpcReduction="20000"/>
          </a:bodyPr>
          <a:lstStyle/>
          <a:p>
            <a:r>
              <a:rPr lang="en-US" dirty="0"/>
              <a:t>Modeled by a DC motor</a:t>
            </a:r>
          </a:p>
          <a:p>
            <a:pPr lvl="1"/>
            <a:r>
              <a:rPr lang="en-US" dirty="0"/>
              <a:t>Constant DC Voltage applied to the Armature (Rotor) {1 and 2}</a:t>
            </a:r>
          </a:p>
          <a:p>
            <a:pPr lvl="1"/>
            <a:r>
              <a:rPr lang="en-US" dirty="0"/>
              <a:t>Field Rheostat controls current to the Shunt Winding on the stator (Field)</a:t>
            </a:r>
          </a:p>
          <a:p>
            <a:pPr lvl="2"/>
            <a:r>
              <a:rPr lang="en-US" dirty="0"/>
              <a:t>Shunt winding {5 and 6}</a:t>
            </a:r>
          </a:p>
          <a:p>
            <a:pPr lvl="2"/>
            <a:r>
              <a:rPr lang="en-US" dirty="0"/>
              <a:t>Field Rheostat {7 and 8}</a:t>
            </a:r>
          </a:p>
          <a:p>
            <a:pPr lvl="2"/>
            <a:r>
              <a:rPr lang="en-US" dirty="0"/>
              <a:t>Connected in series</a:t>
            </a:r>
          </a:p>
          <a:p>
            <a:pPr lvl="3"/>
            <a:r>
              <a:rPr lang="en-US" dirty="0"/>
              <a:t>DC voltage {5 and 8}</a:t>
            </a:r>
          </a:p>
          <a:p>
            <a:pPr lvl="3"/>
            <a:r>
              <a:rPr lang="en-US" dirty="0"/>
              <a:t>Series connection {6 and 7}</a:t>
            </a:r>
          </a:p>
          <a:p>
            <a:r>
              <a:rPr lang="en-US" dirty="0"/>
              <a:t>Performance</a:t>
            </a:r>
          </a:p>
          <a:p>
            <a:pPr lvl="1"/>
            <a:r>
              <a:rPr lang="en-US" dirty="0"/>
              <a:t>Normally, Field Rheostat controls the speed of the motor</a:t>
            </a:r>
          </a:p>
          <a:p>
            <a:pPr lvl="1"/>
            <a:r>
              <a:rPr lang="en-US" dirty="0"/>
              <a:t>With Field Rheostat position fixed</a:t>
            </a:r>
          </a:p>
          <a:p>
            <a:pPr lvl="2"/>
            <a:r>
              <a:rPr lang="en-US" dirty="0"/>
              <a:t>Speed drops as mechanical load increases</a:t>
            </a:r>
          </a:p>
          <a:p>
            <a:pPr lvl="1"/>
            <a:r>
              <a:rPr lang="en-US" dirty="0"/>
              <a:t>If motor speed is externally fixed</a:t>
            </a:r>
          </a:p>
          <a:p>
            <a:pPr lvl="2"/>
            <a:r>
              <a:rPr lang="en-US" dirty="0"/>
              <a:t>Field Rheostat controls amount of power provided to the shaft</a:t>
            </a:r>
          </a:p>
          <a:p>
            <a:pPr lvl="2"/>
            <a:endParaRPr lang="en-US" dirty="0"/>
          </a:p>
          <a:p>
            <a:pPr lvl="1"/>
            <a:endParaRPr lang="en-US" dirty="0"/>
          </a:p>
          <a:p>
            <a:pPr lvl="1"/>
            <a:endParaRPr lang="en-US" dirty="0"/>
          </a:p>
          <a:p>
            <a:pPr lvl="2"/>
            <a:endParaRPr lang="en-US" dirty="0"/>
          </a:p>
          <a:p>
            <a:pPr lvl="2"/>
            <a:endParaRPr lang="en-US" dirty="0"/>
          </a:p>
        </p:txBody>
      </p:sp>
      <p:sp>
        <p:nvSpPr>
          <p:cNvPr id="4" name="Slide Number Placeholder 3">
            <a:extLst>
              <a:ext uri="{FF2B5EF4-FFF2-40B4-BE49-F238E27FC236}">
                <a16:creationId xmlns:a16="http://schemas.microsoft.com/office/drawing/2014/main" xmlns="" id="{1B07D280-1026-4AED-BAD2-7AE0062A63CE}"/>
              </a:ext>
            </a:extLst>
          </p:cNvPr>
          <p:cNvSpPr>
            <a:spLocks noGrp="1"/>
          </p:cNvSpPr>
          <p:nvPr>
            <p:ph type="sldNum" sz="quarter" idx="12"/>
          </p:nvPr>
        </p:nvSpPr>
        <p:spPr/>
        <p:txBody>
          <a:bodyPr/>
          <a:lstStyle/>
          <a:p>
            <a:fld id="{5E5D70F2-EF2A-48C9-8162-12667630CBA3}" type="slidenum">
              <a:rPr lang="en-US" smtClean="0"/>
              <a:t>6</a:t>
            </a:fld>
            <a:endParaRPr lang="en-US"/>
          </a:p>
        </p:txBody>
      </p:sp>
      <p:pic>
        <p:nvPicPr>
          <p:cNvPr id="5" name="Picture 4">
            <a:extLst>
              <a:ext uri="{FF2B5EF4-FFF2-40B4-BE49-F238E27FC236}">
                <a16:creationId xmlns:a16="http://schemas.microsoft.com/office/drawing/2014/main" xmlns="" id="{C6E99CF1-30F2-A0D2-153A-08087ACECBDD}"/>
              </a:ext>
            </a:extLst>
          </p:cNvPr>
          <p:cNvPicPr>
            <a:picLocks noChangeAspect="1"/>
          </p:cNvPicPr>
          <p:nvPr/>
        </p:nvPicPr>
        <p:blipFill>
          <a:blip r:embed="rId2" cstate="hqprint">
            <a:extLst>
              <a:ext uri="{28A0092B-C50C-407E-A947-70E740481C1C}">
                <a14:useLocalDpi xmlns:a14="http://schemas.microsoft.com/office/drawing/2010/main"/>
              </a:ext>
            </a:extLst>
          </a:blip>
          <a:srcRect t="3577" r="50000" b="31708"/>
          <a:stretch>
            <a:fillRect/>
          </a:stretch>
        </p:blipFill>
        <p:spPr>
          <a:xfrm>
            <a:off x="6252116" y="950763"/>
            <a:ext cx="5467815" cy="5307782"/>
          </a:xfrm>
          <a:prstGeom prst="rect">
            <a:avLst/>
          </a:prstGeom>
        </p:spPr>
      </p:pic>
    </p:spTree>
    <p:extLst>
      <p:ext uri="{BB962C8B-B14F-4D97-AF65-F5344CB8AC3E}">
        <p14:creationId xmlns:p14="http://schemas.microsoft.com/office/powerpoint/2010/main" val="1547304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2D279-F78C-FFC8-68DE-5AF67DA26F41}"/>
              </a:ext>
            </a:extLst>
          </p:cNvPr>
          <p:cNvSpPr>
            <a:spLocks noGrp="1"/>
          </p:cNvSpPr>
          <p:nvPr>
            <p:ph type="title"/>
          </p:nvPr>
        </p:nvSpPr>
        <p:spPr/>
        <p:txBody>
          <a:bodyPr/>
          <a:lstStyle/>
          <a:p>
            <a:r>
              <a:rPr lang="en-US" dirty="0"/>
              <a:t>AC Generator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E3B5BCC-5D10-6E7B-2DBC-5A7BF3B0C976}"/>
                  </a:ext>
                </a:extLst>
              </p:cNvPr>
              <p:cNvSpPr>
                <a:spLocks noGrp="1"/>
              </p:cNvSpPr>
              <p:nvPr>
                <p:ph idx="1"/>
              </p:nvPr>
            </p:nvSpPr>
            <p:spPr>
              <a:xfrm>
                <a:off x="838199" y="1480457"/>
                <a:ext cx="5529943" cy="5012418"/>
              </a:xfrm>
            </p:spPr>
            <p:txBody>
              <a:bodyPr>
                <a:normAutofit fontScale="62500" lnSpcReduction="20000"/>
              </a:bodyPr>
              <a:lstStyle/>
              <a:p>
                <a:r>
                  <a:rPr lang="en-US" dirty="0"/>
                  <a:t>Stator windings configured in “wye”</a:t>
                </a:r>
              </a:p>
              <a:p>
                <a:pPr lvl="1"/>
                <a:r>
                  <a:rPr lang="en-US" dirty="0"/>
                  <a:t>One end of each coil is connected together</a:t>
                </a:r>
              </a:p>
              <a:p>
                <a:pPr lvl="1"/>
                <a:r>
                  <a:rPr lang="en-US" dirty="0"/>
                  <a:t>Line to line voltage is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oMath>
                </a14:m>
                <a:r>
                  <a:rPr lang="en-US" dirty="0"/>
                  <a:t> times the line to neutral voltage</a:t>
                </a:r>
              </a:p>
              <a:p>
                <a:pPr lvl="1"/>
                <a:r>
                  <a:rPr lang="en-US" dirty="0"/>
                  <a:t>Provides output power</a:t>
                </a:r>
              </a:p>
              <a:p>
                <a:r>
                  <a:rPr lang="en-US" dirty="0"/>
                  <a:t>DC current in the field (rotor) winding controls the voltage on the stator windings when not paralleled</a:t>
                </a:r>
              </a:p>
              <a:p>
                <a:pPr lvl="1"/>
                <a:r>
                  <a:rPr lang="en-US" dirty="0"/>
                  <a:t>Current in the field winding is controlled by the exciter rheostat</a:t>
                </a:r>
              </a:p>
              <a:p>
                <a:r>
                  <a:rPr lang="en-US" dirty="0"/>
                  <a:t>When paralleled, DC excitation controls the amount of reactive power supplied by the generator.</a:t>
                </a:r>
              </a:p>
              <a:p>
                <a:pPr lvl="1"/>
                <a:r>
                  <a:rPr lang="en-US" dirty="0"/>
                  <a:t>Voltage is determined by the grid.</a:t>
                </a:r>
              </a:p>
              <a:p>
                <a:pPr lvl="1"/>
                <a:r>
                  <a:rPr lang="en-US" dirty="0"/>
                  <a:t>More excitation current results in supplying more reactive power. (acts like a capacitor)</a:t>
                </a:r>
              </a:p>
              <a:p>
                <a:pPr lvl="1"/>
                <a:r>
                  <a:rPr lang="en-US" dirty="0"/>
                  <a:t>Less excitation current results in absorbing reactive power (acts like an inductor)</a:t>
                </a:r>
              </a:p>
              <a:p>
                <a:pPr lvl="1"/>
                <a:r>
                  <a:rPr lang="en-US" dirty="0"/>
                  <a:t>Adjusting the DC excitation also impacts the rotor angle which also impacts the real power provided.</a:t>
                </a:r>
              </a:p>
              <a:p>
                <a:r>
                  <a:rPr lang="en-US" dirty="0"/>
                  <a:t>Shaft speed determines the frequency of the AC output.</a:t>
                </a:r>
              </a:p>
              <a:p>
                <a:pPr lvl="1"/>
                <a:r>
                  <a:rPr lang="en-US" dirty="0"/>
                  <a:t>Shaft speed is regulated by the prime mover</a:t>
                </a:r>
              </a:p>
            </p:txBody>
          </p:sp>
        </mc:Choice>
        <mc:Fallback xmlns="">
          <p:sp>
            <p:nvSpPr>
              <p:cNvPr id="3" name="Content Placeholder 2">
                <a:extLst>
                  <a:ext uri="{FF2B5EF4-FFF2-40B4-BE49-F238E27FC236}">
                    <a16:creationId xmlns:a16="http://schemas.microsoft.com/office/drawing/2014/main" id="{BE3B5BCC-5D10-6E7B-2DBC-5A7BF3B0C976}"/>
                  </a:ext>
                </a:extLst>
              </p:cNvPr>
              <p:cNvSpPr>
                <a:spLocks noGrp="1" noRot="1" noChangeAspect="1" noMove="1" noResize="1" noEditPoints="1" noAdjustHandles="1" noChangeArrowheads="1" noChangeShapeType="1" noTextEdit="1"/>
              </p:cNvSpPr>
              <p:nvPr>
                <p:ph idx="1"/>
              </p:nvPr>
            </p:nvSpPr>
            <p:spPr>
              <a:xfrm>
                <a:off x="838199" y="1480457"/>
                <a:ext cx="5529943" cy="5012418"/>
              </a:xfrm>
              <a:blipFill>
                <a:blip r:embed="rId2"/>
                <a:stretch>
                  <a:fillRect l="-661" t="-2068" r="-66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xmlns="" id="{FFC904A3-6817-6D0C-E5C6-C67F3ED0806D}"/>
              </a:ext>
            </a:extLst>
          </p:cNvPr>
          <p:cNvSpPr>
            <a:spLocks noGrp="1"/>
          </p:cNvSpPr>
          <p:nvPr>
            <p:ph type="sldNum" sz="quarter" idx="12"/>
          </p:nvPr>
        </p:nvSpPr>
        <p:spPr/>
        <p:txBody>
          <a:bodyPr/>
          <a:lstStyle/>
          <a:p>
            <a:fld id="{5E5D70F2-EF2A-48C9-8162-12667630CBA3}" type="slidenum">
              <a:rPr lang="en-US" smtClean="0"/>
              <a:t>7</a:t>
            </a:fld>
            <a:endParaRPr lang="en-US" dirty="0"/>
          </a:p>
        </p:txBody>
      </p:sp>
      <p:pic>
        <p:nvPicPr>
          <p:cNvPr id="7" name="Picture 6">
            <a:extLst>
              <a:ext uri="{FF2B5EF4-FFF2-40B4-BE49-F238E27FC236}">
                <a16:creationId xmlns:a16="http://schemas.microsoft.com/office/drawing/2014/main" xmlns="" id="{3AD21053-58D9-80A9-F446-7937FA31E22F}"/>
              </a:ext>
            </a:extLst>
          </p:cNvPr>
          <p:cNvPicPr>
            <a:picLocks noChangeAspect="1"/>
          </p:cNvPicPr>
          <p:nvPr/>
        </p:nvPicPr>
        <p:blipFill>
          <a:blip r:embed="rId3" cstate="hqprint">
            <a:extLst>
              <a:ext uri="{28A0092B-C50C-407E-A947-70E740481C1C}">
                <a14:useLocalDpi xmlns:a14="http://schemas.microsoft.com/office/drawing/2010/main"/>
              </a:ext>
            </a:extLst>
          </a:blip>
          <a:srcRect l="3008" t="1991" r="20284" b="3333"/>
          <a:stretch>
            <a:fillRect/>
          </a:stretch>
        </p:blipFill>
        <p:spPr>
          <a:xfrm>
            <a:off x="6934200" y="755486"/>
            <a:ext cx="4718826" cy="4368155"/>
          </a:xfrm>
          <a:prstGeom prst="rect">
            <a:avLst/>
          </a:prstGeom>
        </p:spPr>
      </p:pic>
      <p:sp>
        <p:nvSpPr>
          <p:cNvPr id="6" name="TextBox 5">
            <a:extLst>
              <a:ext uri="{FF2B5EF4-FFF2-40B4-BE49-F238E27FC236}">
                <a16:creationId xmlns:a16="http://schemas.microsoft.com/office/drawing/2014/main" xmlns="" id="{4BA544B9-1BD7-0D43-2D82-9B7561C86BAE}"/>
              </a:ext>
            </a:extLst>
          </p:cNvPr>
          <p:cNvSpPr txBox="1"/>
          <p:nvPr/>
        </p:nvSpPr>
        <p:spPr>
          <a:xfrm>
            <a:off x="5998029" y="5530632"/>
            <a:ext cx="5867400" cy="646331"/>
          </a:xfrm>
          <a:prstGeom prst="rect">
            <a:avLst/>
          </a:prstGeom>
          <a:solidFill>
            <a:schemeClr val="accent4">
              <a:lumMod val="40000"/>
              <a:lumOff val="60000"/>
            </a:schemeClr>
          </a:solidFill>
          <a:effectLst>
            <a:outerShdw blurRad="50800" dist="38100" dir="2700000" algn="tl" rotWithShape="0">
              <a:prstClr val="black">
                <a:alpha val="40000"/>
              </a:prstClr>
            </a:outerShdw>
          </a:effectLst>
        </p:spPr>
        <p:txBody>
          <a:bodyPr wrap="square">
            <a:spAutoFit/>
          </a:bodyPr>
          <a:lstStyle/>
          <a:p>
            <a:pPr algn="ctr"/>
            <a:r>
              <a:rPr lang="en-US" dirty="0"/>
              <a:t>Too little excitation current can lead to instability, while too much can cause excessive VAR production.</a:t>
            </a:r>
          </a:p>
        </p:txBody>
      </p:sp>
    </p:spTree>
    <p:extLst>
      <p:ext uri="{BB962C8B-B14F-4D97-AF65-F5344CB8AC3E}">
        <p14:creationId xmlns:p14="http://schemas.microsoft.com/office/powerpoint/2010/main" val="3902334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8231B-2AFB-2C4F-36EE-D4510ACE946C}"/>
              </a:ext>
            </a:extLst>
          </p:cNvPr>
          <p:cNvSpPr>
            <a:spLocks noGrp="1"/>
          </p:cNvSpPr>
          <p:nvPr>
            <p:ph type="title"/>
          </p:nvPr>
        </p:nvSpPr>
        <p:spPr/>
        <p:txBody>
          <a:bodyPr>
            <a:normAutofit/>
          </a:bodyPr>
          <a:lstStyle/>
          <a:p>
            <a:r>
              <a:rPr lang="en-US" dirty="0"/>
              <a:t>Procedure to Parallel Generator to Shore Power: Three-light method</a:t>
            </a:r>
          </a:p>
        </p:txBody>
      </p:sp>
      <p:sp>
        <p:nvSpPr>
          <p:cNvPr id="3" name="Content Placeholder 2">
            <a:extLst>
              <a:ext uri="{FF2B5EF4-FFF2-40B4-BE49-F238E27FC236}">
                <a16:creationId xmlns:a16="http://schemas.microsoft.com/office/drawing/2014/main" xmlns="" id="{B96AB662-F650-2278-1C7D-62A4B0CCBBFC}"/>
              </a:ext>
            </a:extLst>
          </p:cNvPr>
          <p:cNvSpPr>
            <a:spLocks noGrp="1"/>
          </p:cNvSpPr>
          <p:nvPr>
            <p:ph idx="1"/>
          </p:nvPr>
        </p:nvSpPr>
        <p:spPr>
          <a:xfrm>
            <a:off x="838200" y="1825625"/>
            <a:ext cx="7347857" cy="4351338"/>
          </a:xfrm>
        </p:spPr>
        <p:txBody>
          <a:bodyPr>
            <a:normAutofit fontScale="70000" lnSpcReduction="20000"/>
          </a:bodyPr>
          <a:lstStyle/>
          <a:p>
            <a:r>
              <a:rPr lang="en-US" dirty="0"/>
              <a:t>Adjust Voltage on Generator to be slightly greater than Grid voltage</a:t>
            </a:r>
          </a:p>
          <a:p>
            <a:pPr lvl="1"/>
            <a:r>
              <a:rPr lang="en-US" dirty="0"/>
              <a:t>Accomplished by adjusting the field rheostat on the AC Generator</a:t>
            </a:r>
          </a:p>
          <a:p>
            <a:r>
              <a:rPr lang="en-US" dirty="0"/>
              <a:t>Adjust Frequency on Generator to be slightly greater than Grid frequency</a:t>
            </a:r>
          </a:p>
          <a:p>
            <a:pPr lvl="1"/>
            <a:r>
              <a:rPr lang="en-US" dirty="0"/>
              <a:t>Accomplished by controlling the exciter rheostat on the DC motor</a:t>
            </a:r>
          </a:p>
          <a:p>
            <a:pPr lvl="1"/>
            <a:r>
              <a:rPr lang="en-US" dirty="0"/>
              <a:t>Goal is for the Generator to take some load when the systems are paralleled</a:t>
            </a:r>
          </a:p>
          <a:p>
            <a:pPr lvl="1"/>
            <a:r>
              <a:rPr lang="en-US" dirty="0"/>
              <a:t>Avoid reverse powering the motor generator</a:t>
            </a:r>
          </a:p>
          <a:p>
            <a:r>
              <a:rPr lang="en-US" dirty="0"/>
              <a:t>May have to repeat previous two steps several times</a:t>
            </a:r>
          </a:p>
          <a:p>
            <a:r>
              <a:rPr lang="en-US" dirty="0"/>
              <a:t>When synchronization lamps are all off, close the paralleling  switch</a:t>
            </a:r>
          </a:p>
          <a:p>
            <a:r>
              <a:rPr lang="en-US" dirty="0"/>
              <a:t>Adjust the rheostat on the DC motor to control amount of power provided by the DC motor … Avoid reverse powering the DC motor</a:t>
            </a:r>
          </a:p>
          <a:p>
            <a:r>
              <a:rPr lang="en-US" dirty="0"/>
              <a:t>Adjust the rheostat on the AC generator to control the current / reactive power (power factor) provided by the generator</a:t>
            </a:r>
          </a:p>
          <a:p>
            <a:pPr marL="0" indent="0">
              <a:buNone/>
            </a:pPr>
            <a:endParaRPr lang="en-US" dirty="0"/>
          </a:p>
        </p:txBody>
      </p:sp>
      <p:sp>
        <p:nvSpPr>
          <p:cNvPr id="4" name="Slide Number Placeholder 3">
            <a:extLst>
              <a:ext uri="{FF2B5EF4-FFF2-40B4-BE49-F238E27FC236}">
                <a16:creationId xmlns:a16="http://schemas.microsoft.com/office/drawing/2014/main" xmlns="" id="{8E20FD19-5C18-BBC7-1A3D-26988FCFA9E1}"/>
              </a:ext>
            </a:extLst>
          </p:cNvPr>
          <p:cNvSpPr>
            <a:spLocks noGrp="1"/>
          </p:cNvSpPr>
          <p:nvPr>
            <p:ph type="sldNum" sz="quarter" idx="12"/>
          </p:nvPr>
        </p:nvSpPr>
        <p:spPr/>
        <p:txBody>
          <a:bodyPr/>
          <a:lstStyle/>
          <a:p>
            <a:fld id="{5E5D70F2-EF2A-48C9-8162-12667630CBA3}" type="slidenum">
              <a:rPr lang="en-US" smtClean="0"/>
              <a:t>8</a:t>
            </a:fld>
            <a:endParaRPr lang="en-US"/>
          </a:p>
        </p:txBody>
      </p:sp>
      <p:pic>
        <p:nvPicPr>
          <p:cNvPr id="6" name="Picture 5" descr="A close up of a device&#10;&#10;AI-generated content may be incorrect.">
            <a:extLst>
              <a:ext uri="{FF2B5EF4-FFF2-40B4-BE49-F238E27FC236}">
                <a16:creationId xmlns:a16="http://schemas.microsoft.com/office/drawing/2014/main" xmlns="" id="{ED12C2BB-9ADA-F60E-9066-B69235014551}"/>
              </a:ext>
            </a:extLst>
          </p:cNvPr>
          <p:cNvPicPr>
            <a:picLocks noChangeAspect="1"/>
          </p:cNvPicPr>
          <p:nvPr/>
        </p:nvPicPr>
        <p:blipFill>
          <a:blip r:embed="rId2" cstate="print">
            <a:extLst>
              <a:ext uri="{28A0092B-C50C-407E-A947-70E740481C1C}">
                <a14:useLocalDpi xmlns:a14="http://schemas.microsoft.com/office/drawing/2010/main" val="0"/>
              </a:ext>
            </a:extLst>
          </a:blip>
          <a:srcRect t="5324" r="7977" b="27461"/>
          <a:stretch>
            <a:fillRect/>
          </a:stretch>
        </p:blipFill>
        <p:spPr>
          <a:xfrm>
            <a:off x="7789685" y="2223180"/>
            <a:ext cx="4402315" cy="2411639"/>
          </a:xfrm>
          <a:prstGeom prst="rect">
            <a:avLst/>
          </a:prstGeom>
        </p:spPr>
      </p:pic>
    </p:spTree>
    <p:extLst>
      <p:ext uri="{BB962C8B-B14F-4D97-AF65-F5344CB8AC3E}">
        <p14:creationId xmlns:p14="http://schemas.microsoft.com/office/powerpoint/2010/main" val="1646566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D5317E7-C244-E071-C0B7-C9DF382F5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5E6300C1-0F6D-F41C-ED22-14E4908A9933}"/>
              </a:ext>
            </a:extLst>
          </p:cNvPr>
          <p:cNvSpPr>
            <a:spLocks noGrp="1"/>
          </p:cNvSpPr>
          <p:nvPr>
            <p:ph type="title"/>
          </p:nvPr>
        </p:nvSpPr>
        <p:spPr/>
        <p:txBody>
          <a:bodyPr>
            <a:normAutofit/>
          </a:bodyPr>
          <a:lstStyle/>
          <a:p>
            <a:r>
              <a:rPr lang="en-US" dirty="0"/>
              <a:t>Procedure to Parallel Generator to Shore Power: Synchroscope method</a:t>
            </a:r>
          </a:p>
        </p:txBody>
      </p:sp>
      <p:sp>
        <p:nvSpPr>
          <p:cNvPr id="3" name="Content Placeholder 2">
            <a:extLst>
              <a:ext uri="{FF2B5EF4-FFF2-40B4-BE49-F238E27FC236}">
                <a16:creationId xmlns:a16="http://schemas.microsoft.com/office/drawing/2014/main" xmlns="" id="{FFC51BDC-8835-FE55-B155-5676F377C2D2}"/>
              </a:ext>
            </a:extLst>
          </p:cNvPr>
          <p:cNvSpPr>
            <a:spLocks noGrp="1"/>
          </p:cNvSpPr>
          <p:nvPr>
            <p:ph idx="1"/>
          </p:nvPr>
        </p:nvSpPr>
        <p:spPr>
          <a:xfrm>
            <a:off x="838200" y="1825625"/>
            <a:ext cx="7239000" cy="4351338"/>
          </a:xfrm>
        </p:spPr>
        <p:txBody>
          <a:bodyPr>
            <a:normAutofit fontScale="62500" lnSpcReduction="20000"/>
          </a:bodyPr>
          <a:lstStyle/>
          <a:p>
            <a:r>
              <a:rPr lang="en-US" dirty="0"/>
              <a:t>Adjust Voltage on Generator to be slightly greater than Grid voltage</a:t>
            </a:r>
          </a:p>
          <a:p>
            <a:pPr lvl="1"/>
            <a:r>
              <a:rPr lang="en-US" dirty="0"/>
              <a:t>Accomplished by adjusting the field rheostat on the AC Generator</a:t>
            </a:r>
          </a:p>
          <a:p>
            <a:pPr lvl="1"/>
            <a:r>
              <a:rPr lang="en-US" dirty="0"/>
              <a:t>Should be no more than 5% higher</a:t>
            </a:r>
          </a:p>
          <a:p>
            <a:r>
              <a:rPr lang="en-US" dirty="0"/>
              <a:t>Adjust Frequency on Generator to be slightly greater than Grid frequency</a:t>
            </a:r>
          </a:p>
          <a:p>
            <a:pPr lvl="1"/>
            <a:r>
              <a:rPr lang="en-US" dirty="0"/>
              <a:t>Accomplished by controlling the exciter rheostat on the DC motor</a:t>
            </a:r>
          </a:p>
          <a:p>
            <a:pPr lvl="1"/>
            <a:r>
              <a:rPr lang="en-US" dirty="0"/>
              <a:t>Goal is for the Generator to take some load when the systems are paralleled</a:t>
            </a:r>
          </a:p>
          <a:p>
            <a:pPr lvl="1"/>
            <a:r>
              <a:rPr lang="en-US" dirty="0"/>
              <a:t>Avoid reverse powering the motor generator</a:t>
            </a:r>
          </a:p>
          <a:p>
            <a:pPr lvl="1"/>
            <a:r>
              <a:rPr lang="en-US" dirty="0"/>
              <a:t>Should be less than .067 Hz higher. (15 second period)</a:t>
            </a:r>
          </a:p>
          <a:p>
            <a:r>
              <a:rPr lang="en-US" dirty="0"/>
              <a:t>May have to repeat previous two steps several times</a:t>
            </a:r>
          </a:p>
          <a:p>
            <a:r>
              <a:rPr lang="en-US" dirty="0"/>
              <a:t>Synchroscope pointer should be rotating very slowly; when the pointer is almost at the 12 o’clock position, close the paralleling  switch.  The pointer should be less than 10 electrical degrees from the 12 o’clock position.  Need to account for delay in paralleling switch closing.</a:t>
            </a:r>
          </a:p>
          <a:p>
            <a:r>
              <a:rPr lang="en-US" dirty="0"/>
              <a:t>Adjust the rheostat on the DC motor to control amount of power provided by the DC motor … Avoid reverse powering the DC motor</a:t>
            </a:r>
          </a:p>
          <a:p>
            <a:r>
              <a:rPr lang="en-US" dirty="0"/>
              <a:t>Adjust the rheostat on the AC generator to control the current / reactive power (power factor) provided by the generator</a:t>
            </a:r>
          </a:p>
          <a:p>
            <a:pPr marL="0" indent="0">
              <a:buNone/>
            </a:pPr>
            <a:endParaRPr lang="en-US" dirty="0"/>
          </a:p>
        </p:txBody>
      </p:sp>
      <p:sp>
        <p:nvSpPr>
          <p:cNvPr id="4" name="Slide Number Placeholder 3">
            <a:extLst>
              <a:ext uri="{FF2B5EF4-FFF2-40B4-BE49-F238E27FC236}">
                <a16:creationId xmlns:a16="http://schemas.microsoft.com/office/drawing/2014/main" xmlns="" id="{5093B7C6-858A-91A7-700A-BE7A459691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5D70F2-EF2A-48C9-8162-12667630CBA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D2D97077-B91F-AB25-8DA7-C3C2DB0DAD78}"/>
              </a:ext>
            </a:extLst>
          </p:cNvPr>
          <p:cNvPicPr>
            <a:picLocks noChangeAspect="1"/>
          </p:cNvPicPr>
          <p:nvPr/>
        </p:nvPicPr>
        <p:blipFill>
          <a:blip r:embed="rId2"/>
          <a:srcRect l="20357" t="13810" r="19464" b="8095"/>
          <a:stretch>
            <a:fillRect/>
          </a:stretch>
        </p:blipFill>
        <p:spPr>
          <a:xfrm>
            <a:off x="8360228" y="1545772"/>
            <a:ext cx="3668486" cy="3570514"/>
          </a:xfrm>
          <a:prstGeom prst="rect">
            <a:avLst/>
          </a:prstGeom>
        </p:spPr>
      </p:pic>
      <p:sp>
        <p:nvSpPr>
          <p:cNvPr id="6" name="TextBox 5">
            <a:extLst>
              <a:ext uri="{FF2B5EF4-FFF2-40B4-BE49-F238E27FC236}">
                <a16:creationId xmlns:a16="http://schemas.microsoft.com/office/drawing/2014/main" xmlns="" id="{E6D583FD-6459-E0B0-2D6F-293D8ED25F7F}"/>
              </a:ext>
            </a:extLst>
          </p:cNvPr>
          <p:cNvSpPr txBox="1"/>
          <p:nvPr/>
        </p:nvSpPr>
        <p:spPr>
          <a:xfrm>
            <a:off x="8487209" y="5116286"/>
            <a:ext cx="2334101" cy="276999"/>
          </a:xfrm>
          <a:prstGeom prst="rect">
            <a:avLst/>
          </a:prstGeom>
          <a:noFill/>
        </p:spPr>
        <p:txBody>
          <a:bodyPr wrap="none" rtlCol="0">
            <a:spAutoFit/>
          </a:bodyPr>
          <a:lstStyle/>
          <a:p>
            <a:r>
              <a:rPr lang="en-US" sz="1200" dirty="0"/>
              <a:t>Picture by </a:t>
            </a:r>
            <a:r>
              <a:rPr lang="en-US" sz="1200" dirty="0" err="1"/>
              <a:t>DrDreke</a:t>
            </a:r>
            <a:r>
              <a:rPr lang="en-US" sz="1200" dirty="0"/>
              <a:t>; Public Domain</a:t>
            </a:r>
          </a:p>
        </p:txBody>
      </p:sp>
    </p:spTree>
    <p:extLst>
      <p:ext uri="{BB962C8B-B14F-4D97-AF65-F5344CB8AC3E}">
        <p14:creationId xmlns:p14="http://schemas.microsoft.com/office/powerpoint/2010/main" val="2098124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TotalTime>
  <Words>1501</Words>
  <Application>Microsoft Office PowerPoint</Application>
  <PresentationFormat>Widescreen</PresentationFormat>
  <Paragraphs>189</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Times New Roman</vt:lpstr>
      <vt:lpstr>Office Theme</vt:lpstr>
      <vt:lpstr>Paralleling Generator to the Grid</vt:lpstr>
      <vt:lpstr>Introduction</vt:lpstr>
      <vt:lpstr>Purpose of this video</vt:lpstr>
      <vt:lpstr>Schematic</vt:lpstr>
      <vt:lpstr>LabVolt Modules</vt:lpstr>
      <vt:lpstr>Prime Mover</vt:lpstr>
      <vt:lpstr>AC Generator</vt:lpstr>
      <vt:lpstr>Procedure to Parallel Generator to Shore Power: Three-light method</vt:lpstr>
      <vt:lpstr>Procedure to Parallel Generator to Shore Power: Synchroscope method</vt:lpstr>
      <vt:lpstr>Demonstrate what happens if the phase sequences are not the same.</vt:lpstr>
      <vt:lpstr>Other synchronization methods</vt:lpstr>
      <vt:lpstr>Other synchronization methods</vt:lpstr>
      <vt:lpstr>Wrap Up</vt:lpstr>
      <vt:lpstr> Questions! </vt:lpstr>
      <vt:lpstr>Why is it critical to match voltage, frequency, and phase angle before connecting a generator to the grid? Mismatched voltage can cause high inrush currents, damaging equipment. Mismatched frequency leads to unstable power flow and potential system failure. Protects Equipment: Incorrect phase angle results in torque shocks, stressing mechanical components and electrical surges. What are the potential risks and consequences of improper synchronization? Voltage surges leading to insulation breakdown. Excessive mechanical stress on generator shafts and turbines. Severe power oscillations that could destabilize the grid. Tripping of protective relays, causing shutdowns. How does the synchroscope help in achieving proper synchronization, and why is it preferred over the three-light method in some cases? The synchroscope provides a precise and continuous indication of phase difference. It clearly shows whether the generator is leading or lagging, aiding in speed adjustments. The three-light method is less precise and harder to interpret, especially under fluctuating conditions. Can you think of real-world applications where synchronization is necessary outside of power plants? Synchronizing backup generators to the main power supply in hospitals or data centers. Grid integration of renewable energy sources like wind and solar farms. Large-scale industrial processes requiring stable multi-generator operations. Marine and aerospace applications where multiple power sources operate in parallel. What adjustments would you make if the generator’s frequency is slightly higher than the grid’s frequency? Reduce the prime mover speed slightly to match the grid frequency. Fine-tune the generator’s field excitation to balance voltage and frequency. Monitor the synchroscope and adjust speed until the needle stabilizes at 12 o’clock. How does excitation influence reactive power, and why does lowering excitation increase active power output? Excitation primarily controls reactive power (VARs): High excitation → Generator supplies reactive power to the grid. Low excitation → Generator absorbs reactive power from the grid. Why does active power increase when excitation is lowered? Lowering excitation causes the generator to absorb reactive power from the grid. To maintain synchronism, the rotor angle increases, which raises the active power (kW) output. However, too low excitation can lead to instability or loss of synchronization.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 1</dc:title>
  <dc:creator>Norbert Doerry</dc:creator>
  <cp:lastModifiedBy>doerry</cp:lastModifiedBy>
  <cp:revision>31</cp:revision>
  <dcterms:created xsi:type="dcterms:W3CDTF">2024-06-09T14:03:08Z</dcterms:created>
  <dcterms:modified xsi:type="dcterms:W3CDTF">2025-07-30T13:06:21Z</dcterms:modified>
</cp:coreProperties>
</file>